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65"/>
  </p:notesMasterIdLst>
  <p:handoutMasterIdLst>
    <p:handoutMasterId r:id="rId66"/>
  </p:handoutMasterIdLst>
  <p:sldIdLst>
    <p:sldId id="256" r:id="rId2"/>
    <p:sldId id="299" r:id="rId3"/>
    <p:sldId id="383" r:id="rId4"/>
    <p:sldId id="384" r:id="rId5"/>
    <p:sldId id="385" r:id="rId6"/>
    <p:sldId id="400" r:id="rId7"/>
    <p:sldId id="280" r:id="rId8"/>
    <p:sldId id="284" r:id="rId9"/>
    <p:sldId id="310" r:id="rId10"/>
    <p:sldId id="309" r:id="rId11"/>
    <p:sldId id="301" r:id="rId12"/>
    <p:sldId id="285" r:id="rId13"/>
    <p:sldId id="341" r:id="rId14"/>
    <p:sldId id="343" r:id="rId15"/>
    <p:sldId id="344" r:id="rId16"/>
    <p:sldId id="287" r:id="rId17"/>
    <p:sldId id="347" r:id="rId18"/>
    <p:sldId id="290" r:id="rId19"/>
    <p:sldId id="348" r:id="rId20"/>
    <p:sldId id="366" r:id="rId21"/>
    <p:sldId id="356" r:id="rId22"/>
    <p:sldId id="294" r:id="rId23"/>
    <p:sldId id="295" r:id="rId24"/>
    <p:sldId id="345" r:id="rId25"/>
    <p:sldId id="346" r:id="rId26"/>
    <p:sldId id="342" r:id="rId27"/>
    <p:sldId id="349" r:id="rId28"/>
    <p:sldId id="350" r:id="rId29"/>
    <p:sldId id="386" r:id="rId30"/>
    <p:sldId id="362" r:id="rId31"/>
    <p:sldId id="364" r:id="rId32"/>
    <p:sldId id="365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57" r:id="rId45"/>
    <p:sldId id="358" r:id="rId46"/>
    <p:sldId id="359" r:id="rId47"/>
    <p:sldId id="360" r:id="rId48"/>
    <p:sldId id="361" r:id="rId49"/>
    <p:sldId id="335" r:id="rId50"/>
    <p:sldId id="337" r:id="rId51"/>
    <p:sldId id="336" r:id="rId52"/>
    <p:sldId id="339" r:id="rId53"/>
    <p:sldId id="340" r:id="rId54"/>
    <p:sldId id="401" r:id="rId55"/>
    <p:sldId id="282" r:id="rId56"/>
    <p:sldId id="277" r:id="rId57"/>
    <p:sldId id="278" r:id="rId58"/>
    <p:sldId id="352" r:id="rId59"/>
    <p:sldId id="354" r:id="rId60"/>
    <p:sldId id="355" r:id="rId61"/>
    <p:sldId id="351" r:id="rId62"/>
    <p:sldId id="279" r:id="rId63"/>
    <p:sldId id="281" r:id="rId64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6E6A2"/>
    <a:srgbClr val="BAE18F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5" autoAdjust="0"/>
  </p:normalViewPr>
  <p:slideViewPr>
    <p:cSldViewPr showGuides="1">
      <p:cViewPr varScale="1">
        <p:scale>
          <a:sx n="73" d="100"/>
          <a:sy n="73" d="100"/>
        </p:scale>
        <p:origin x="1337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2057"/>
    </p:cViewPr>
  </p:sorterViewPr>
  <p:notesViewPr>
    <p:cSldViewPr>
      <p:cViewPr varScale="1">
        <p:scale>
          <a:sx n="54" d="100"/>
          <a:sy n="54" d="100"/>
        </p:scale>
        <p:origin x="2927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E537E-05BF-441D-8524-DB963DAEC016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CA1ADB82-9BE7-4141-9511-C37572C67D5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11B71EA-76BB-4BA6-88FB-DE96A47CA2A1}" type="parTrans" cxnId="{4ED8BAD8-403E-45CF-821A-3BA966057CC3}">
      <dgm:prSet/>
      <dgm:spPr/>
      <dgm:t>
        <a:bodyPr/>
        <a:lstStyle/>
        <a:p>
          <a:endParaRPr lang="en-US"/>
        </a:p>
      </dgm:t>
    </dgm:pt>
    <dgm:pt modelId="{45A7EF4F-E45B-4D90-BA4C-DBFF5A251667}" type="sibTrans" cxnId="{4ED8BAD8-403E-45CF-821A-3BA966057CC3}">
      <dgm:prSet/>
      <dgm:spPr/>
      <dgm:t>
        <a:bodyPr/>
        <a:lstStyle/>
        <a:p>
          <a:endParaRPr lang="en-US"/>
        </a:p>
      </dgm:t>
    </dgm:pt>
    <dgm:pt modelId="{17DBF28D-6356-4E99-834A-5104487959EE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A113AB9-1E94-4A5E-B21A-5F135C05A42E}" type="parTrans" cxnId="{7CC3884A-2AA5-4FD5-A4AA-8F2558FBF927}">
      <dgm:prSet/>
      <dgm:spPr/>
      <dgm:t>
        <a:bodyPr/>
        <a:lstStyle/>
        <a:p>
          <a:endParaRPr lang="en-US"/>
        </a:p>
      </dgm:t>
    </dgm:pt>
    <dgm:pt modelId="{B6626B01-009B-48DF-91DA-FC1FCED65E1E}" type="sibTrans" cxnId="{7CC3884A-2AA5-4FD5-A4AA-8F2558FBF927}">
      <dgm:prSet/>
      <dgm:spPr/>
      <dgm:t>
        <a:bodyPr/>
        <a:lstStyle/>
        <a:p>
          <a:endParaRPr lang="en-US"/>
        </a:p>
      </dgm:t>
    </dgm:pt>
    <dgm:pt modelId="{06F52C72-FB0F-4999-81E9-11FC13CC10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ED912BB-426A-4823-98DF-F2E49BE040D5}" type="parTrans" cxnId="{B2DAD159-7381-4AD9-91E9-F228CA160EC2}">
      <dgm:prSet/>
      <dgm:spPr/>
      <dgm:t>
        <a:bodyPr/>
        <a:lstStyle/>
        <a:p>
          <a:endParaRPr lang="en-US"/>
        </a:p>
      </dgm:t>
    </dgm:pt>
    <dgm:pt modelId="{3D34D0B7-6E30-4E34-9C9A-1601A7AAEF05}" type="sibTrans" cxnId="{B2DAD159-7381-4AD9-91E9-F228CA160EC2}">
      <dgm:prSet/>
      <dgm:spPr/>
      <dgm:t>
        <a:bodyPr/>
        <a:lstStyle/>
        <a:p>
          <a:endParaRPr lang="en-US"/>
        </a:p>
      </dgm:t>
    </dgm:pt>
    <dgm:pt modelId="{33355CAF-4C64-46D2-9996-8C6046AC209A}" type="pres">
      <dgm:prSet presAssocID="{F58E537E-05BF-441D-8524-DB963DAEC01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B6A3DAE-FED6-4451-B8A0-CAFA60309400}" type="pres">
      <dgm:prSet presAssocID="{CA1ADB82-9BE7-4141-9511-C37572C67D52}" presName="gear1" presStyleLbl="node1" presStyleIdx="0" presStyleCnt="3" custLinFactNeighborY="1239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5BD96-B490-4E86-B197-AF2BBF879287}" type="pres">
      <dgm:prSet presAssocID="{CA1ADB82-9BE7-4141-9511-C37572C67D52}" presName="gear1srcNode" presStyleLbl="node1" presStyleIdx="0" presStyleCnt="3"/>
      <dgm:spPr/>
      <dgm:t>
        <a:bodyPr/>
        <a:lstStyle/>
        <a:p>
          <a:endParaRPr lang="en-US"/>
        </a:p>
      </dgm:t>
    </dgm:pt>
    <dgm:pt modelId="{CC77191F-5BEC-4943-98C7-AB14A1C86646}" type="pres">
      <dgm:prSet presAssocID="{CA1ADB82-9BE7-4141-9511-C37572C67D52}" presName="gear1dstNode" presStyleLbl="node1" presStyleIdx="0" presStyleCnt="3"/>
      <dgm:spPr/>
      <dgm:t>
        <a:bodyPr/>
        <a:lstStyle/>
        <a:p>
          <a:endParaRPr lang="en-US"/>
        </a:p>
      </dgm:t>
    </dgm:pt>
    <dgm:pt modelId="{ABF46667-C93E-4B2F-B9B6-2DC4D445EA23}" type="pres">
      <dgm:prSet presAssocID="{17DBF28D-6356-4E99-834A-5104487959E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6D545-C25B-4CF9-A1AF-3D4F470D0657}" type="pres">
      <dgm:prSet presAssocID="{17DBF28D-6356-4E99-834A-5104487959EE}" presName="gear2srcNode" presStyleLbl="node1" presStyleIdx="1" presStyleCnt="3"/>
      <dgm:spPr/>
      <dgm:t>
        <a:bodyPr/>
        <a:lstStyle/>
        <a:p>
          <a:endParaRPr lang="en-US"/>
        </a:p>
      </dgm:t>
    </dgm:pt>
    <dgm:pt modelId="{0771FC5E-FD0F-4EA4-A34E-9D077AA18E3E}" type="pres">
      <dgm:prSet presAssocID="{17DBF28D-6356-4E99-834A-5104487959EE}" presName="gear2dstNode" presStyleLbl="node1" presStyleIdx="1" presStyleCnt="3"/>
      <dgm:spPr/>
      <dgm:t>
        <a:bodyPr/>
        <a:lstStyle/>
        <a:p>
          <a:endParaRPr lang="en-US"/>
        </a:p>
      </dgm:t>
    </dgm:pt>
    <dgm:pt modelId="{0A94791A-56AF-400A-A03C-32C76AEA9DDA}" type="pres">
      <dgm:prSet presAssocID="{06F52C72-FB0F-4999-81E9-11FC13CC105B}" presName="gear3" presStyleLbl="node1" presStyleIdx="2" presStyleCnt="3"/>
      <dgm:spPr/>
      <dgm:t>
        <a:bodyPr/>
        <a:lstStyle/>
        <a:p>
          <a:endParaRPr lang="en-US"/>
        </a:p>
      </dgm:t>
    </dgm:pt>
    <dgm:pt modelId="{1870C11F-8EE0-4767-99E1-7025D309A1C2}" type="pres">
      <dgm:prSet presAssocID="{06F52C72-FB0F-4999-81E9-11FC13CC105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5FF75-C6B5-42C3-91A1-1131181B064B}" type="pres">
      <dgm:prSet presAssocID="{06F52C72-FB0F-4999-81E9-11FC13CC105B}" presName="gear3srcNode" presStyleLbl="node1" presStyleIdx="2" presStyleCnt="3"/>
      <dgm:spPr/>
      <dgm:t>
        <a:bodyPr/>
        <a:lstStyle/>
        <a:p>
          <a:endParaRPr lang="en-US"/>
        </a:p>
      </dgm:t>
    </dgm:pt>
    <dgm:pt modelId="{CECEEFE9-EC15-4B07-8E56-44D21AAB363F}" type="pres">
      <dgm:prSet presAssocID="{06F52C72-FB0F-4999-81E9-11FC13CC105B}" presName="gear3dstNode" presStyleLbl="node1" presStyleIdx="2" presStyleCnt="3"/>
      <dgm:spPr/>
      <dgm:t>
        <a:bodyPr/>
        <a:lstStyle/>
        <a:p>
          <a:endParaRPr lang="en-US"/>
        </a:p>
      </dgm:t>
    </dgm:pt>
    <dgm:pt modelId="{79CFA754-1E60-47B3-8E1B-FB02F93C31C3}" type="pres">
      <dgm:prSet presAssocID="{45A7EF4F-E45B-4D90-BA4C-DBFF5A251667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2324665-85F2-42FB-BC84-B71C759F3D3F}" type="pres">
      <dgm:prSet presAssocID="{B6626B01-009B-48DF-91DA-FC1FCED65E1E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5402E1-32E3-4603-885A-409D0E26244B}" type="pres">
      <dgm:prSet presAssocID="{3D34D0B7-6E30-4E34-9C9A-1601A7AAEF0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17627D9-B477-4962-BB63-F5D009F3B102}" type="presOf" srcId="{F58E537E-05BF-441D-8524-DB963DAEC016}" destId="{33355CAF-4C64-46D2-9996-8C6046AC209A}" srcOrd="0" destOrd="0" presId="urn:microsoft.com/office/officeart/2005/8/layout/gear1"/>
    <dgm:cxn modelId="{61DF446C-D155-4EC6-8C59-9E337B88906F}" type="presOf" srcId="{06F52C72-FB0F-4999-81E9-11FC13CC105B}" destId="{0A94791A-56AF-400A-A03C-32C76AEA9DDA}" srcOrd="0" destOrd="0" presId="urn:microsoft.com/office/officeart/2005/8/layout/gear1"/>
    <dgm:cxn modelId="{1C9213C8-F72C-46F9-BEB0-B09085CF1366}" type="presOf" srcId="{CA1ADB82-9BE7-4141-9511-C37572C67D52}" destId="{DB6A3DAE-FED6-4451-B8A0-CAFA60309400}" srcOrd="0" destOrd="0" presId="urn:microsoft.com/office/officeart/2005/8/layout/gear1"/>
    <dgm:cxn modelId="{26678C07-5386-4A5A-9831-E7E1D2D3448B}" type="presOf" srcId="{17DBF28D-6356-4E99-834A-5104487959EE}" destId="{0771FC5E-FD0F-4EA4-A34E-9D077AA18E3E}" srcOrd="2" destOrd="0" presId="urn:microsoft.com/office/officeart/2005/8/layout/gear1"/>
    <dgm:cxn modelId="{3640D6E1-E6E5-4D65-8520-DC93A0033A4B}" type="presOf" srcId="{17DBF28D-6356-4E99-834A-5104487959EE}" destId="{ABF46667-C93E-4B2F-B9B6-2DC4D445EA23}" srcOrd="0" destOrd="0" presId="urn:microsoft.com/office/officeart/2005/8/layout/gear1"/>
    <dgm:cxn modelId="{EF3571D7-4D58-4FC0-B467-245C1856A0B1}" type="presOf" srcId="{B6626B01-009B-48DF-91DA-FC1FCED65E1E}" destId="{92324665-85F2-42FB-BC84-B71C759F3D3F}" srcOrd="0" destOrd="0" presId="urn:microsoft.com/office/officeart/2005/8/layout/gear1"/>
    <dgm:cxn modelId="{CFD4A49E-B6B9-452A-899F-44B88CC09472}" type="presOf" srcId="{06F52C72-FB0F-4999-81E9-11FC13CC105B}" destId="{1870C11F-8EE0-4767-99E1-7025D309A1C2}" srcOrd="1" destOrd="0" presId="urn:microsoft.com/office/officeart/2005/8/layout/gear1"/>
    <dgm:cxn modelId="{8FC325ED-81B6-4BD4-85A2-D057D047CBAD}" type="presOf" srcId="{06F52C72-FB0F-4999-81E9-11FC13CC105B}" destId="{DB85FF75-C6B5-42C3-91A1-1131181B064B}" srcOrd="2" destOrd="0" presId="urn:microsoft.com/office/officeart/2005/8/layout/gear1"/>
    <dgm:cxn modelId="{321585FE-E51D-4AB1-BB98-D5A3A41DA3D5}" type="presOf" srcId="{3D34D0B7-6E30-4E34-9C9A-1601A7AAEF05}" destId="{D85402E1-32E3-4603-885A-409D0E26244B}" srcOrd="0" destOrd="0" presId="urn:microsoft.com/office/officeart/2005/8/layout/gear1"/>
    <dgm:cxn modelId="{7CC3884A-2AA5-4FD5-A4AA-8F2558FBF927}" srcId="{F58E537E-05BF-441D-8524-DB963DAEC016}" destId="{17DBF28D-6356-4E99-834A-5104487959EE}" srcOrd="1" destOrd="0" parTransId="{CA113AB9-1E94-4A5E-B21A-5F135C05A42E}" sibTransId="{B6626B01-009B-48DF-91DA-FC1FCED65E1E}"/>
    <dgm:cxn modelId="{B2DAD159-7381-4AD9-91E9-F228CA160EC2}" srcId="{F58E537E-05BF-441D-8524-DB963DAEC016}" destId="{06F52C72-FB0F-4999-81E9-11FC13CC105B}" srcOrd="2" destOrd="0" parTransId="{AED912BB-426A-4823-98DF-F2E49BE040D5}" sibTransId="{3D34D0B7-6E30-4E34-9C9A-1601A7AAEF05}"/>
    <dgm:cxn modelId="{0F519B02-5B19-4145-BDA7-1D36B7982902}" type="presOf" srcId="{CA1ADB82-9BE7-4141-9511-C37572C67D52}" destId="{CC77191F-5BEC-4943-98C7-AB14A1C86646}" srcOrd="2" destOrd="0" presId="urn:microsoft.com/office/officeart/2005/8/layout/gear1"/>
    <dgm:cxn modelId="{0E0B4EFC-9BC6-4F3A-838A-D8B0534B41F7}" type="presOf" srcId="{45A7EF4F-E45B-4D90-BA4C-DBFF5A251667}" destId="{79CFA754-1E60-47B3-8E1B-FB02F93C31C3}" srcOrd="0" destOrd="0" presId="urn:microsoft.com/office/officeart/2005/8/layout/gear1"/>
    <dgm:cxn modelId="{97CF1C4F-9EB4-49BD-9528-8180B997E77D}" type="presOf" srcId="{17DBF28D-6356-4E99-834A-5104487959EE}" destId="{7896D545-C25B-4CF9-A1AF-3D4F470D0657}" srcOrd="1" destOrd="0" presId="urn:microsoft.com/office/officeart/2005/8/layout/gear1"/>
    <dgm:cxn modelId="{F12FF59A-61E5-4226-B4DC-59CE73D4B61C}" type="presOf" srcId="{CA1ADB82-9BE7-4141-9511-C37572C67D52}" destId="{40C5BD96-B490-4E86-B197-AF2BBF879287}" srcOrd="1" destOrd="0" presId="urn:microsoft.com/office/officeart/2005/8/layout/gear1"/>
    <dgm:cxn modelId="{D3203445-F7EF-4200-A596-99AED353AB55}" type="presOf" srcId="{06F52C72-FB0F-4999-81E9-11FC13CC105B}" destId="{CECEEFE9-EC15-4B07-8E56-44D21AAB363F}" srcOrd="3" destOrd="0" presId="urn:microsoft.com/office/officeart/2005/8/layout/gear1"/>
    <dgm:cxn modelId="{4ED8BAD8-403E-45CF-821A-3BA966057CC3}" srcId="{F58E537E-05BF-441D-8524-DB963DAEC016}" destId="{CA1ADB82-9BE7-4141-9511-C37572C67D52}" srcOrd="0" destOrd="0" parTransId="{011B71EA-76BB-4BA6-88FB-DE96A47CA2A1}" sibTransId="{45A7EF4F-E45B-4D90-BA4C-DBFF5A251667}"/>
    <dgm:cxn modelId="{1C857396-7292-4855-AEFF-12F31A625B78}" type="presParOf" srcId="{33355CAF-4C64-46D2-9996-8C6046AC209A}" destId="{DB6A3DAE-FED6-4451-B8A0-CAFA60309400}" srcOrd="0" destOrd="0" presId="urn:microsoft.com/office/officeart/2005/8/layout/gear1"/>
    <dgm:cxn modelId="{CC2FE033-FB00-447C-9A4E-1FC1F469F57F}" type="presParOf" srcId="{33355CAF-4C64-46D2-9996-8C6046AC209A}" destId="{40C5BD96-B490-4E86-B197-AF2BBF879287}" srcOrd="1" destOrd="0" presId="urn:microsoft.com/office/officeart/2005/8/layout/gear1"/>
    <dgm:cxn modelId="{2F7766C2-3D62-4FC1-A442-CB8EE057D325}" type="presParOf" srcId="{33355CAF-4C64-46D2-9996-8C6046AC209A}" destId="{CC77191F-5BEC-4943-98C7-AB14A1C86646}" srcOrd="2" destOrd="0" presId="urn:microsoft.com/office/officeart/2005/8/layout/gear1"/>
    <dgm:cxn modelId="{2A0A21E7-0C4D-4173-A516-87ED5691C15B}" type="presParOf" srcId="{33355CAF-4C64-46D2-9996-8C6046AC209A}" destId="{ABF46667-C93E-4B2F-B9B6-2DC4D445EA23}" srcOrd="3" destOrd="0" presId="urn:microsoft.com/office/officeart/2005/8/layout/gear1"/>
    <dgm:cxn modelId="{A9A18487-D9C4-4280-BFDA-17D0E6B96C22}" type="presParOf" srcId="{33355CAF-4C64-46D2-9996-8C6046AC209A}" destId="{7896D545-C25B-4CF9-A1AF-3D4F470D0657}" srcOrd="4" destOrd="0" presId="urn:microsoft.com/office/officeart/2005/8/layout/gear1"/>
    <dgm:cxn modelId="{5C211D3F-4AF5-4BF4-8464-0CC0E8124F6E}" type="presParOf" srcId="{33355CAF-4C64-46D2-9996-8C6046AC209A}" destId="{0771FC5E-FD0F-4EA4-A34E-9D077AA18E3E}" srcOrd="5" destOrd="0" presId="urn:microsoft.com/office/officeart/2005/8/layout/gear1"/>
    <dgm:cxn modelId="{E239C25F-E6E0-42B9-B3A1-25A88820119A}" type="presParOf" srcId="{33355CAF-4C64-46D2-9996-8C6046AC209A}" destId="{0A94791A-56AF-400A-A03C-32C76AEA9DDA}" srcOrd="6" destOrd="0" presId="urn:microsoft.com/office/officeart/2005/8/layout/gear1"/>
    <dgm:cxn modelId="{15BB2FE0-CFBD-4989-B377-15469BE0A407}" type="presParOf" srcId="{33355CAF-4C64-46D2-9996-8C6046AC209A}" destId="{1870C11F-8EE0-4767-99E1-7025D309A1C2}" srcOrd="7" destOrd="0" presId="urn:microsoft.com/office/officeart/2005/8/layout/gear1"/>
    <dgm:cxn modelId="{7914D135-84BD-4050-890F-F802D7250E92}" type="presParOf" srcId="{33355CAF-4C64-46D2-9996-8C6046AC209A}" destId="{DB85FF75-C6B5-42C3-91A1-1131181B064B}" srcOrd="8" destOrd="0" presId="urn:microsoft.com/office/officeart/2005/8/layout/gear1"/>
    <dgm:cxn modelId="{20A7D4D0-E9FE-4D5E-82BC-D36926F42C50}" type="presParOf" srcId="{33355CAF-4C64-46D2-9996-8C6046AC209A}" destId="{CECEEFE9-EC15-4B07-8E56-44D21AAB363F}" srcOrd="9" destOrd="0" presId="urn:microsoft.com/office/officeart/2005/8/layout/gear1"/>
    <dgm:cxn modelId="{7FF7F553-9E5C-4118-B81F-8756ACA1B2FD}" type="presParOf" srcId="{33355CAF-4C64-46D2-9996-8C6046AC209A}" destId="{79CFA754-1E60-47B3-8E1B-FB02F93C31C3}" srcOrd="10" destOrd="0" presId="urn:microsoft.com/office/officeart/2005/8/layout/gear1"/>
    <dgm:cxn modelId="{98CD1D0C-ECC6-40B3-AB23-54B70492DB8D}" type="presParOf" srcId="{33355CAF-4C64-46D2-9996-8C6046AC209A}" destId="{92324665-85F2-42FB-BC84-B71C759F3D3F}" srcOrd="11" destOrd="0" presId="urn:microsoft.com/office/officeart/2005/8/layout/gear1"/>
    <dgm:cxn modelId="{48843C68-47D6-4D8F-992D-44320C37CD4E}" type="presParOf" srcId="{33355CAF-4C64-46D2-9996-8C6046AC209A}" destId="{D85402E1-32E3-4603-885A-409D0E26244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A3DAE-FED6-4451-B8A0-CAFA60309400}">
      <dsp:nvSpPr>
        <dsp:cNvPr id="0" name=""/>
        <dsp:cNvSpPr/>
      </dsp:nvSpPr>
      <dsp:spPr>
        <a:xfrm>
          <a:off x="498568" y="579919"/>
          <a:ext cx="609361" cy="60936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 </a:t>
          </a:r>
          <a:endParaRPr lang="en-US" sz="1300" kern="1200" dirty="0"/>
        </a:p>
      </dsp:txBody>
      <dsp:txXfrm>
        <a:off x="621077" y="722659"/>
        <a:ext cx="364343" cy="313224"/>
      </dsp:txXfrm>
    </dsp:sp>
    <dsp:sp modelId="{ABF46667-C93E-4B2F-B9B6-2DC4D445EA23}">
      <dsp:nvSpPr>
        <dsp:cNvPr id="0" name=""/>
        <dsp:cNvSpPr/>
      </dsp:nvSpPr>
      <dsp:spPr>
        <a:xfrm>
          <a:off x="144030" y="395213"/>
          <a:ext cx="443172" cy="44317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 </a:t>
          </a:r>
          <a:endParaRPr lang="en-US" sz="1300" kern="1200" dirty="0"/>
        </a:p>
      </dsp:txBody>
      <dsp:txXfrm>
        <a:off x="255600" y="507457"/>
        <a:ext cx="220032" cy="218684"/>
      </dsp:txXfrm>
    </dsp:sp>
    <dsp:sp modelId="{0A94791A-56AF-400A-A03C-32C76AEA9DDA}">
      <dsp:nvSpPr>
        <dsp:cNvPr id="0" name=""/>
        <dsp:cNvSpPr/>
      </dsp:nvSpPr>
      <dsp:spPr>
        <a:xfrm rot="20700000">
          <a:off x="392252" y="89469"/>
          <a:ext cx="434218" cy="43421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 </a:t>
          </a:r>
          <a:endParaRPr lang="en-US" sz="1300" kern="1200" dirty="0"/>
        </a:p>
      </dsp:txBody>
      <dsp:txXfrm rot="-20700000">
        <a:off x="487489" y="184706"/>
        <a:ext cx="243744" cy="243744"/>
      </dsp:txXfrm>
    </dsp:sp>
    <dsp:sp modelId="{79CFA754-1E60-47B3-8E1B-FB02F93C31C3}">
      <dsp:nvSpPr>
        <dsp:cNvPr id="0" name=""/>
        <dsp:cNvSpPr/>
      </dsp:nvSpPr>
      <dsp:spPr>
        <a:xfrm>
          <a:off x="423952" y="461681"/>
          <a:ext cx="779982" cy="779982"/>
        </a:xfrm>
        <a:prstGeom prst="circularArrow">
          <a:avLst>
            <a:gd name="adj1" fmla="val 4688"/>
            <a:gd name="adj2" fmla="val 299029"/>
            <a:gd name="adj3" fmla="val 2315694"/>
            <a:gd name="adj4" fmla="val 1639402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24665-85F2-42FB-BC84-B71C759F3D3F}">
      <dsp:nvSpPr>
        <dsp:cNvPr id="0" name=""/>
        <dsp:cNvSpPr/>
      </dsp:nvSpPr>
      <dsp:spPr>
        <a:xfrm>
          <a:off x="65545" y="310401"/>
          <a:ext cx="566706" cy="56670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402E1-32E3-4603-885A-409D0E26244B}">
      <dsp:nvSpPr>
        <dsp:cNvPr id="0" name=""/>
        <dsp:cNvSpPr/>
      </dsp:nvSpPr>
      <dsp:spPr>
        <a:xfrm>
          <a:off x="291813" y="7604"/>
          <a:ext cx="611023" cy="6110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024FC65-EE94-47F5-96C3-7D642445A702}" type="datetimeFigureOut">
              <a:rPr lang="en-GB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84E7DA1-537E-456C-8C83-2878149379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371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DA2E305-C6F9-48CE-9890-6F7D25913EB5}" type="datetimeFigureOut">
              <a:rPr lang="en-GB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F965BA3-99C2-402A-A1D6-2B2D7B76BBA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93678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Usage issues</a:t>
            </a:r>
            <a:r>
              <a:rPr lang="en-GB" baseline="0" dirty="0" smtClean="0"/>
              <a:t> and accidents in device usage – perfect example is of the 6 year old that ordered a £140 doll house and box of cookies from Alexa. (link: </a:t>
            </a:r>
            <a:r>
              <a:rPr lang="en-GB" dirty="0" smtClean="0"/>
              <a:t>http://www.foxnews.com/tech/2017/01/03/6-year-old-accidentally-orders-high-end-treats-with-amazons-alexa.html)</a:t>
            </a:r>
          </a:p>
          <a:p>
            <a:pPr marL="228600" indent="-228600">
              <a:buAutoNum type="arabicPeriod"/>
            </a:pPr>
            <a:r>
              <a:rPr lang="en-GB" dirty="0" smtClean="0"/>
              <a:t>Issues become more profound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tv</a:t>
            </a:r>
            <a:r>
              <a:rPr lang="en-GB" baseline="0" dirty="0" smtClean="0"/>
              <a:t> news reports cause more Alexa devices to be activated and more doll houses purchased! (link: </a:t>
            </a:r>
            <a:r>
              <a:rPr lang="en-GB" dirty="0" smtClean="0"/>
              <a:t>http://www.cbsnews.com/news/tv-news-anchors-report-accidentally-sets-off-viewers-amazons-echo-dots/)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Companies coming up with clever ways to exploit these devices presence in our homes, e.g., Burger Kings new advert (link: </a:t>
            </a:r>
            <a:r>
              <a:rPr lang="en-GB" dirty="0" smtClean="0"/>
              <a:t>https://www.youtube.com/watch?v=U_O54le4__I)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0CDC3-E687-4B6C-BC92-2A99A81B0599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4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Usage issues</a:t>
            </a:r>
            <a:r>
              <a:rPr lang="en-GB" baseline="0" dirty="0" smtClean="0"/>
              <a:t> and accidents in device usage – perfect example is of the 6 year old that ordered a £140 doll house and box of cookies from Alexa. (link: </a:t>
            </a:r>
            <a:r>
              <a:rPr lang="en-GB" dirty="0" smtClean="0"/>
              <a:t>http://www.foxnews.com/tech/2017/01/03/6-year-old-accidentally-orders-high-end-treats-with-amazons-alexa.html)</a:t>
            </a:r>
          </a:p>
          <a:p>
            <a:pPr marL="228600" indent="-228600">
              <a:buAutoNum type="arabicPeriod"/>
            </a:pPr>
            <a:r>
              <a:rPr lang="en-GB" dirty="0" smtClean="0"/>
              <a:t>Issues become more profound</a:t>
            </a:r>
            <a:r>
              <a:rPr lang="en-GB" baseline="0" dirty="0" smtClean="0"/>
              <a:t> as </a:t>
            </a:r>
            <a:r>
              <a:rPr lang="en-GB" baseline="0" dirty="0" err="1" smtClean="0"/>
              <a:t>tv</a:t>
            </a:r>
            <a:r>
              <a:rPr lang="en-GB" baseline="0" dirty="0" smtClean="0"/>
              <a:t> news reports cause more Alexa devices to be activated and more doll houses purchased! (link: </a:t>
            </a:r>
            <a:r>
              <a:rPr lang="en-GB" dirty="0" smtClean="0"/>
              <a:t>http://www.cbsnews.com/news/tv-news-anchors-report-accidentally-sets-off-viewers-amazons-echo-dots/)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Companies coming up with clever ways to exploit these devices presence in our homes, e.g., Burger Kings new advert (link: </a:t>
            </a:r>
            <a:r>
              <a:rPr lang="en-GB" dirty="0" smtClean="0"/>
              <a:t>https://www.youtube.com/watch?v=U_O54le4__I)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0CDC3-E687-4B6C-BC92-2A99A81B0599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46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Interesting case in the US where someone’s smart</a:t>
            </a:r>
            <a:r>
              <a:rPr lang="en-GB" baseline="0" dirty="0" smtClean="0"/>
              <a:t> home is being used against them. Specifically the police have sought to get access to voice recordings from Amazon in a murder investigation (link: </a:t>
            </a:r>
            <a:r>
              <a:rPr lang="en-GB" dirty="0" smtClean="0"/>
              <a:t>https://techcrunch.com/2017/03/12/alexa-privacy/)</a:t>
            </a:r>
          </a:p>
          <a:p>
            <a:pPr marL="228600" indent="-228600">
              <a:buAutoNum type="arabicPeriod"/>
            </a:pPr>
            <a:r>
              <a:rPr lang="en-GB" dirty="0" smtClean="0"/>
              <a:t>While we hope</a:t>
            </a:r>
            <a:r>
              <a:rPr lang="en-GB" baseline="0" dirty="0" smtClean="0"/>
              <a:t> companies will keep our data safe, what if they don’t and are hacked – </a:t>
            </a:r>
            <a:r>
              <a:rPr lang="en-GB" baseline="0" dirty="0" err="1" smtClean="0"/>
              <a:t>CloudPets</a:t>
            </a:r>
            <a:r>
              <a:rPr lang="en-GB" baseline="0" dirty="0" smtClean="0"/>
              <a:t> is a good example of this (link: </a:t>
            </a:r>
            <a:r>
              <a:rPr lang="en-GB" dirty="0" smtClean="0"/>
              <a:t>http://www.huffingtonpost.com.au/2017/02/28/millions-of-private-messages-between-parents-and-kids-hacked-in/)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0CDC3-E687-4B6C-BC92-2A99A81B0599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3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2144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35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Onl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4155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920" y="1556804"/>
            <a:ext cx="4148640" cy="4104431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4801" y="1556804"/>
            <a:ext cx="4148640" cy="4104431"/>
          </a:xfrm>
        </p:spPr>
        <p:txBody>
          <a:bodyPr/>
          <a:lstStyle>
            <a:lvl1pPr>
              <a:defRPr sz="2540"/>
            </a:lvl1pPr>
            <a:lvl2pPr>
              <a:defRPr sz="2177"/>
            </a:lvl2pPr>
            <a:lvl3pPr>
              <a:defRPr sz="1814"/>
            </a:lvl3pPr>
            <a:lvl4pPr>
              <a:defRPr sz="1633"/>
            </a:lvl4pPr>
            <a:lvl5pPr>
              <a:defRPr sz="1633"/>
            </a:lvl5pPr>
            <a:lvl6pPr>
              <a:defRPr sz="1633"/>
            </a:lvl6pPr>
            <a:lvl7pPr>
              <a:defRPr sz="1633"/>
            </a:lvl7pPr>
            <a:lvl8pPr>
              <a:defRPr sz="1633"/>
            </a:lvl8pPr>
            <a:lvl9pPr>
              <a:defRPr sz="16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625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Standard Slide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9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Clean 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/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16300"/>
            <a:ext cx="5775325" cy="9588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z="1800" dirty="0" smtClean="0">
                <a:solidFill>
                  <a:srgbClr val="82949D"/>
                </a:solidFill>
              </a:rPr>
              <a:t>Presentation subtitle</a:t>
            </a:r>
            <a:r>
              <a:rPr lang="en-GB" sz="1800" baseline="0" dirty="0" smtClean="0">
                <a:solidFill>
                  <a:srgbClr val="82949D"/>
                </a:solidFill>
              </a:rPr>
              <a:t> / presenter here</a:t>
            </a:r>
            <a:endParaRPr lang="en-US" sz="1800" dirty="0">
              <a:solidFill>
                <a:srgbClr val="8294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55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0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Drop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8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OfSurrey - Standard Slide with 3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8" y="1600201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Drop picture 1 here.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502050" y="1600200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 smtClean="0"/>
              <a:t>Drop picture 2 here.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119688" y="3277117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Drop picture 3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8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Standard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38041"/>
            <a:ext cx="3683000" cy="45259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Drop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0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5" y="1638041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655723"/>
            <a:ext cx="1229962" cy="1524518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Drop picture 1 here.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839562" y="1655722"/>
            <a:ext cx="2276592" cy="152451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 smtClean="0"/>
              <a:t>Drop picture 2 here.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" y="3332639"/>
            <a:ext cx="3658954" cy="2849045"/>
          </a:xfrm>
        </p:spPr>
        <p:txBody>
          <a:bodyPr>
            <a:normAutofit/>
          </a:bodyPr>
          <a:lstStyle>
            <a:lvl1pPr>
              <a:defRPr sz="1000" baseline="0"/>
            </a:lvl1pPr>
          </a:lstStyle>
          <a:p>
            <a:r>
              <a:rPr lang="en-US" dirty="0" smtClean="0"/>
              <a:t>Drop picture 3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OfSurrey - Standard Slide with 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575392"/>
            <a:ext cx="9144000" cy="282607"/>
          </a:xfrm>
          <a:prstGeom prst="rect">
            <a:avLst/>
          </a:prstGeom>
          <a:solidFill>
            <a:srgbClr val="203D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3165"/>
            <a:ext cx="4507928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03D75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006AA0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36625"/>
            <a:ext cx="8321442" cy="384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Sub line / Content Title goes here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878002"/>
            <a:ext cx="9180000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niversityofSurreyColourPowerpoi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13" y="230941"/>
            <a:ext cx="1522040" cy="448510"/>
          </a:xfrm>
          <a:prstGeom prst="rect">
            <a:avLst/>
          </a:prstGeom>
        </p:spPr>
      </p:pic>
      <p:sp>
        <p:nvSpPr>
          <p:cNvPr id="7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5100638" y="1643063"/>
            <a:ext cx="3702050" cy="452596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Insert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3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ean White Cover - 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1540" y="2056266"/>
            <a:ext cx="5775157" cy="1098697"/>
          </a:xfrm>
        </p:spPr>
        <p:txBody>
          <a:bodyPr anchor="b">
            <a:noAutofit/>
          </a:bodyPr>
          <a:lstStyle>
            <a:lvl1pPr algn="ctr">
              <a:defRPr sz="2400" baseline="0"/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203D75"/>
                </a:solidFill>
              </a:defRPr>
            </a:lvl1pPr>
          </a:lstStyle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5763" y="3287060"/>
            <a:ext cx="9149763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81163" y="3416300"/>
            <a:ext cx="5775325" cy="9588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sz="1800" dirty="0" smtClean="0">
                <a:solidFill>
                  <a:srgbClr val="82949D"/>
                </a:solidFill>
              </a:rPr>
              <a:t>Presentation subtitle</a:t>
            </a:r>
            <a:r>
              <a:rPr lang="en-GB" sz="1800" baseline="0" dirty="0" smtClean="0">
                <a:solidFill>
                  <a:srgbClr val="82949D"/>
                </a:solidFill>
              </a:rPr>
              <a:t> / presenter here</a:t>
            </a:r>
            <a:endParaRPr lang="en-US" sz="1800" dirty="0">
              <a:solidFill>
                <a:srgbClr val="8294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0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3352"/>
            <a:ext cx="7551282" cy="413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University of Surrey PowerPoint Template  4:3 format - v2.0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356" y="6575393"/>
            <a:ext cx="2032273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BB4920C-14D6-47D5-9EC3-453AFF020DD7}" type="datetimeFigureOut">
              <a:rPr lang="en-GB" smtClean="0"/>
              <a:pPr>
                <a:defRPr/>
              </a:pPr>
              <a:t>18/10/2017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6913" y="6575392"/>
            <a:ext cx="21336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fld id="{3B3714F0-0F9C-4AEF-868D-B8117487A35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Do not touch this slide.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This is the slide master and will alter all other slides.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To create a new slide, select it from the new slide drop down button, top right of the ‘Home’ menu. </a:t>
            </a:r>
          </a:p>
        </p:txBody>
      </p:sp>
    </p:spTree>
    <p:extLst>
      <p:ext uri="{BB962C8B-B14F-4D97-AF65-F5344CB8AC3E}">
        <p14:creationId xmlns:p14="http://schemas.microsoft.com/office/powerpoint/2010/main" val="338945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4" r:id="rId3"/>
    <p:sldLayoutId id="2147483799" r:id="rId4"/>
    <p:sldLayoutId id="2147483800" r:id="rId5"/>
    <p:sldLayoutId id="2147483801" r:id="rId6"/>
    <p:sldLayoutId id="2147483802" r:id="rId7"/>
    <p:sldLayoutId id="2147483807" r:id="rId8"/>
    <p:sldLayoutId id="2147483811" r:id="rId9"/>
    <p:sldLayoutId id="2147483810" r:id="rId10"/>
    <p:sldLayoutId id="2147483812" r:id="rId11"/>
    <p:sldLayoutId id="2147483814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000" b="0" kern="1200" cap="none" spc="0" baseline="0">
          <a:ln>
            <a:noFill/>
          </a:ln>
          <a:solidFill>
            <a:srgbClr val="203D75"/>
          </a:solidFill>
          <a:effectLst/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2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7.pn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jpe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649" y="2056266"/>
            <a:ext cx="6330940" cy="1098697"/>
          </a:xfrm>
        </p:spPr>
        <p:txBody>
          <a:bodyPr/>
          <a:lstStyle/>
          <a:p>
            <a:r>
              <a:rPr lang="en-GB" sz="3200" dirty="0" smtClean="0"/>
              <a:t>Making Sense of Sounds:</a:t>
            </a:r>
            <a:br>
              <a:rPr lang="en-GB" sz="3200" dirty="0" smtClean="0"/>
            </a:br>
            <a:r>
              <a:rPr lang="en-GB" sz="2800" dirty="0" smtClean="0"/>
              <a:t>Machine Listening in the Real World</a:t>
            </a:r>
            <a:endParaRPr lang="en-GB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2" y="3416300"/>
            <a:ext cx="8058548" cy="958850"/>
          </a:xfrm>
        </p:spPr>
        <p:txBody>
          <a:bodyPr>
            <a:noAutofit/>
          </a:bodyPr>
          <a:lstStyle/>
          <a:p>
            <a:r>
              <a:rPr lang="en-GB" sz="2400" dirty="0" smtClean="0"/>
              <a:t>Mark Plumbley</a:t>
            </a:r>
          </a:p>
          <a:p>
            <a:r>
              <a:rPr lang="en-GB" sz="2400" dirty="0"/>
              <a:t>Centre for Vision, Speech and Signal Processing (CVSSP</a:t>
            </a:r>
            <a:r>
              <a:rPr lang="en-GB" sz="2400" dirty="0" smtClean="0"/>
              <a:t>)</a:t>
            </a:r>
            <a:br>
              <a:rPr lang="en-GB" sz="2400" dirty="0" smtClean="0"/>
            </a:br>
            <a:r>
              <a:rPr lang="en-GB" sz="2400" dirty="0" smtClean="0"/>
              <a:t>University of Surrey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01208"/>
            <a:ext cx="2854675" cy="872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84" y="5157192"/>
            <a:ext cx="2531938" cy="1312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644404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WASPAA 2017, 18 October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9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Audio Scene Classification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39" y="1273523"/>
            <a:ext cx="6478619" cy="5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80606" y="6294541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[Figure: Tuomas Virtanen]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6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452"/>
            <a:ext cx="7551282" cy="413268"/>
          </a:xfrm>
        </p:spPr>
        <p:txBody>
          <a:bodyPr/>
          <a:lstStyle/>
          <a:p>
            <a:r>
              <a:rPr lang="en-GB" dirty="0" smtClean="0"/>
              <a:t>Application Examples:</a:t>
            </a:r>
            <a:br>
              <a:rPr lang="en-GB" dirty="0" smtClean="0"/>
            </a:br>
            <a:r>
              <a:rPr lang="en-GB" dirty="0" smtClean="0"/>
              <a:t>Professional Security &amp; Connected Home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Advanced Smart Microphone - Portable </a:t>
            </a:r>
            <a:br>
              <a:rPr lang="en-GB" sz="2400" dirty="0"/>
            </a:br>
            <a:r>
              <a:rPr lang="en-GB" sz="2400" dirty="0"/>
              <a:t>wireless audio sensor: “Internet of Sensors”</a:t>
            </a:r>
            <a:br>
              <a:rPr lang="en-GB" sz="2400" dirty="0"/>
            </a:br>
            <a:r>
              <a:rPr lang="en-GB" sz="2400" dirty="0"/>
              <a:t>detect sounds and analyse audio scenes</a:t>
            </a:r>
          </a:p>
          <a:p>
            <a:r>
              <a:rPr lang="en-GB" sz="2400" dirty="0"/>
              <a:t>Audio Data </a:t>
            </a:r>
            <a:r>
              <a:rPr lang="en-GB" sz="2400" dirty="0" smtClean="0"/>
              <a:t>Exploration: Professional/home</a:t>
            </a:r>
            <a:br>
              <a:rPr lang="en-GB" sz="2400" dirty="0" smtClean="0"/>
            </a:br>
            <a:r>
              <a:rPr lang="en-GB" sz="2400" dirty="0" smtClean="0"/>
              <a:t>security</a:t>
            </a:r>
            <a:r>
              <a:rPr lang="en-GB" sz="2400" dirty="0"/>
              <a:t>, </a:t>
            </a:r>
            <a:r>
              <a:rPr lang="en-GB" sz="2400" dirty="0" smtClean="0"/>
              <a:t>multimedia </a:t>
            </a:r>
            <a:r>
              <a:rPr lang="en-GB" sz="2400" dirty="0"/>
              <a:t>database indexing,</a:t>
            </a:r>
            <a:br>
              <a:rPr lang="en-GB" sz="2400" dirty="0"/>
            </a:br>
            <a:r>
              <a:rPr lang="en-GB" sz="2400" dirty="0"/>
              <a:t>industrial/environmental monitoring</a:t>
            </a:r>
          </a:p>
          <a:p>
            <a:r>
              <a:rPr lang="en-GB" sz="2400" dirty="0"/>
              <a:t>Glass breaks, smoke alarms, gun shots,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car alarms, baby cries, …</a:t>
            </a:r>
            <a:endParaRPr lang="en-GB" sz="2400" dirty="0"/>
          </a:p>
          <a:p>
            <a:r>
              <a:rPr lang="en-GB" sz="2400" dirty="0" smtClean="0"/>
              <a:t>Collaboration </a:t>
            </a:r>
            <a:r>
              <a:rPr lang="en-GB" sz="2400" dirty="0"/>
              <a:t>with </a:t>
            </a:r>
            <a:r>
              <a:rPr lang="en-GB" sz="2400" dirty="0" smtClean="0"/>
              <a:t>SME </a:t>
            </a:r>
            <a:r>
              <a:rPr lang="en-GB" sz="2400" dirty="0"/>
              <a:t>Audio Analytic</a:t>
            </a:r>
          </a:p>
          <a:p>
            <a:r>
              <a:rPr lang="en-GB" sz="2400" dirty="0" smtClean="0"/>
              <a:t>Funding: Innovate UK, EPSRC, Audio Analytic</a:t>
            </a:r>
          </a:p>
          <a:p>
            <a:endParaRPr lang="en-GB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340774" y="3236979"/>
            <a:ext cx="1542180" cy="1879330"/>
            <a:chOff x="7704608" y="2699717"/>
            <a:chExt cx="1700146" cy="20716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" t="22845" r="5564" b="6707"/>
            <a:stretch/>
          </p:blipFill>
          <p:spPr>
            <a:xfrm>
              <a:off x="7776616" y="2699717"/>
              <a:ext cx="1556130" cy="181548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04608" y="4499918"/>
              <a:ext cx="1700146" cy="271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Photo: Audio Analytic</a:t>
              </a: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867878" y="1988840"/>
            <a:ext cx="1884443" cy="1080971"/>
            <a:chOff x="6956300" y="5934331"/>
            <a:chExt cx="2476500" cy="14204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300" y="5934331"/>
              <a:ext cx="2476500" cy="1143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279677" y="7031230"/>
              <a:ext cx="1833196" cy="323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/>
                <a:t>Photo: Audio Analytic</a:t>
              </a:r>
            </a:p>
          </p:txBody>
        </p:sp>
      </p:grp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312" y="5253203"/>
            <a:ext cx="1136160" cy="6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Image result for innovate U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72" y="6117299"/>
            <a:ext cx="1424600" cy="33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084962"/>
            <a:ext cx="2578617" cy="9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2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67460"/>
            <a:ext cx="7551282" cy="413268"/>
          </a:xfrm>
        </p:spPr>
        <p:txBody>
          <a:bodyPr/>
          <a:lstStyle/>
          <a:p>
            <a:r>
              <a:rPr lang="en-GB" dirty="0" smtClean="0"/>
              <a:t>Application Examples:</a:t>
            </a:r>
            <a:br>
              <a:rPr lang="en-GB" dirty="0" smtClean="0"/>
            </a:br>
            <a:r>
              <a:rPr lang="en-GB" dirty="0" smtClean="0"/>
              <a:t>Birdsong Identification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Strong frequency modulation (FM)</a:t>
            </a:r>
          </a:p>
          <a:p>
            <a:r>
              <a:rPr lang="en-GB" dirty="0" smtClean="0"/>
              <a:t>Addition of FM features help</a:t>
            </a:r>
            <a:br>
              <a:rPr lang="en-GB" dirty="0" smtClean="0"/>
            </a:br>
            <a:r>
              <a:rPr lang="en-GB" dirty="0" smtClean="0"/>
              <a:t>species recognition</a:t>
            </a:r>
          </a:p>
          <a:p>
            <a:r>
              <a:rPr lang="en-GB" dirty="0" smtClean="0"/>
              <a:t>Unsupervised feature learning gives</a:t>
            </a:r>
            <a:br>
              <a:rPr lang="en-GB" dirty="0" smtClean="0"/>
            </a:br>
            <a:r>
              <a:rPr lang="en-GB" dirty="0" smtClean="0"/>
              <a:t>boost vs MFCCs, Mel spectra</a:t>
            </a:r>
          </a:p>
          <a:p>
            <a:r>
              <a:rPr lang="en-GB" dirty="0" smtClean="0"/>
              <a:t>Best audio-only </a:t>
            </a:r>
            <a:r>
              <a:rPr lang="en-GB" dirty="0"/>
              <a:t>system </a:t>
            </a:r>
            <a:r>
              <a:rPr lang="en-GB" dirty="0" smtClean="0"/>
              <a:t>(MAP 42.9%) 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 err="1" smtClean="0"/>
              <a:t>LifeCLEF</a:t>
            </a:r>
            <a:r>
              <a:rPr lang="en-GB" dirty="0" smtClean="0"/>
              <a:t> </a:t>
            </a:r>
            <a:r>
              <a:rPr lang="en-GB" dirty="0"/>
              <a:t>2014 bird identification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challenge (501 classes, 9688 items)</a:t>
            </a:r>
          </a:p>
          <a:p>
            <a:r>
              <a:rPr lang="en-GB" dirty="0" smtClean="0"/>
              <a:t>Press interest</a:t>
            </a:r>
            <a:br>
              <a:rPr lang="en-GB" dirty="0" smtClean="0"/>
            </a:br>
            <a:r>
              <a:rPr lang="en-GB" dirty="0" smtClean="0"/>
              <a:t>(including Twitter, of course!)</a:t>
            </a:r>
          </a:p>
          <a:p>
            <a:r>
              <a:rPr lang="en-GB" dirty="0" smtClean="0"/>
              <a:t>Led to “</a:t>
            </a:r>
            <a:r>
              <a:rPr lang="en-GB" dirty="0" err="1" smtClean="0"/>
              <a:t>Warblr</a:t>
            </a:r>
            <a:r>
              <a:rPr lang="en-GB" dirty="0" smtClean="0"/>
              <a:t>” App (Stowell</a:t>
            </a:r>
            <a:r>
              <a:rPr lang="en-GB" dirty="0"/>
              <a:t>, </a:t>
            </a:r>
            <a:r>
              <a:rPr lang="en-GB" dirty="0" smtClean="0"/>
              <a:t>Wilkinson)</a:t>
            </a:r>
            <a:br>
              <a:rPr lang="en-GB" dirty="0" smtClean="0"/>
            </a:br>
            <a:r>
              <a:rPr lang="en-GB" dirty="0" smtClean="0"/>
              <a:t>and Bird Audio Detection challenge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20" y="555030"/>
            <a:ext cx="3003270" cy="240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17" y="3298366"/>
            <a:ext cx="2910655" cy="1099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7715" y="1196752"/>
            <a:ext cx="15183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With: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Stowell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-598" r="2965" b="24340"/>
          <a:stretch/>
        </p:blipFill>
        <p:spPr>
          <a:xfrm>
            <a:off x="6045670" y="4998128"/>
            <a:ext cx="2873970" cy="16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60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and Data Challenges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1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Data Challenges?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Huge potential for automatic recognition of real-world sounds</a:t>
            </a:r>
          </a:p>
          <a:p>
            <a:r>
              <a:rPr lang="en-GB" dirty="0" smtClean="0"/>
              <a:t>Until recently: </a:t>
            </a:r>
            <a:r>
              <a:rPr lang="en-GB" dirty="0"/>
              <a:t>relatively little research activity,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compared </a:t>
            </a:r>
            <a:r>
              <a:rPr lang="en-GB" dirty="0"/>
              <a:t>to e.g. image, speech, or even music</a:t>
            </a:r>
          </a:p>
          <a:p>
            <a:r>
              <a:rPr lang="en-GB" dirty="0"/>
              <a:t>Barrier? -&gt; Shortage of </a:t>
            </a:r>
            <a:r>
              <a:rPr lang="en-GB" dirty="0" smtClean="0"/>
              <a:t>good open </a:t>
            </a:r>
            <a:r>
              <a:rPr lang="en-GB" dirty="0"/>
              <a:t>datasets for research</a:t>
            </a:r>
          </a:p>
          <a:p>
            <a:pPr lvl="1"/>
            <a:r>
              <a:rPr lang="en-GB" dirty="0" smtClean="0"/>
              <a:t>Data is expensive/time-consuming </a:t>
            </a:r>
            <a:r>
              <a:rPr lang="en-GB" dirty="0"/>
              <a:t>to collect and </a:t>
            </a:r>
            <a:r>
              <a:rPr lang="en-GB" dirty="0" smtClean="0"/>
              <a:t>label</a:t>
            </a:r>
          </a:p>
          <a:p>
            <a:pPr lvl="1"/>
            <a:r>
              <a:rPr lang="en-GB" dirty="0" smtClean="0"/>
              <a:t>Commercial data may be restricted, hard to compare</a:t>
            </a:r>
          </a:p>
          <a:p>
            <a:r>
              <a:rPr lang="en-GB" dirty="0" smtClean="0"/>
              <a:t>Public evaluation data challenges:</a:t>
            </a:r>
            <a:br>
              <a:rPr lang="en-GB" dirty="0" smtClean="0"/>
            </a:br>
            <a:r>
              <a:rPr lang="en-GB" dirty="0" smtClean="0"/>
              <a:t>(1) Provide open data that researchers can use</a:t>
            </a:r>
            <a:br>
              <a:rPr lang="en-GB" dirty="0" smtClean="0"/>
            </a:br>
            <a:r>
              <a:rPr lang="en-GB" dirty="0" smtClean="0"/>
              <a:t>(2) </a:t>
            </a:r>
            <a:r>
              <a:rPr lang="en-GB" dirty="0"/>
              <a:t>Encourage reproducible </a:t>
            </a:r>
            <a:r>
              <a:rPr lang="en-GB" dirty="0" smtClean="0"/>
              <a:t>research</a:t>
            </a:r>
            <a:br>
              <a:rPr lang="en-GB" dirty="0" smtClean="0"/>
            </a:br>
            <a:r>
              <a:rPr lang="en-GB" dirty="0" smtClean="0"/>
              <a:t>(3) Attract new researchers into the field</a:t>
            </a:r>
            <a:br>
              <a:rPr lang="en-GB" dirty="0" smtClean="0"/>
            </a:br>
            <a:r>
              <a:rPr lang="en-GB" dirty="0" smtClean="0"/>
              <a:t>(4) Create reference points for performance comparisons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20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data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Some earlier evaluation challenges, e.g.:</a:t>
            </a:r>
          </a:p>
          <a:p>
            <a:pPr lvl="1"/>
            <a:r>
              <a:rPr lang="en-GB" dirty="0" smtClean="0"/>
              <a:t>MIREX: Music Information Retrieval (since 2005/6)</a:t>
            </a:r>
          </a:p>
          <a:p>
            <a:pPr lvl="1"/>
            <a:r>
              <a:rPr lang="en-GB" dirty="0" smtClean="0"/>
              <a:t>PASCAL </a:t>
            </a:r>
            <a:r>
              <a:rPr lang="en-GB" dirty="0" err="1" smtClean="0"/>
              <a:t>CHiME</a:t>
            </a:r>
            <a:r>
              <a:rPr lang="en-GB" dirty="0"/>
              <a:t>: Speech Separation (since 2006)</a:t>
            </a:r>
          </a:p>
          <a:p>
            <a:pPr lvl="1"/>
            <a:r>
              <a:rPr lang="en-GB" dirty="0"/>
              <a:t>CHIL </a:t>
            </a:r>
            <a:r>
              <a:rPr lang="en-GB" dirty="0" smtClean="0"/>
              <a:t>CLEAR: </a:t>
            </a:r>
            <a:r>
              <a:rPr lang="en-GB" dirty="0"/>
              <a:t>AV from </a:t>
            </a:r>
            <a:r>
              <a:rPr lang="en-GB" dirty="0" smtClean="0"/>
              <a:t>meetings </a:t>
            </a:r>
            <a:r>
              <a:rPr lang="en-GB" dirty="0"/>
              <a:t>(2007-8)</a:t>
            </a:r>
          </a:p>
          <a:p>
            <a:pPr lvl="1"/>
            <a:r>
              <a:rPr lang="en-GB" dirty="0" err="1" smtClean="0"/>
              <a:t>SiSEC</a:t>
            </a:r>
            <a:r>
              <a:rPr lang="en-GB" dirty="0" smtClean="0"/>
              <a:t>: Source Separation (since 2008)</a:t>
            </a:r>
          </a:p>
          <a:p>
            <a:pPr lvl="1"/>
            <a:r>
              <a:rPr lang="en-GB" dirty="0"/>
              <a:t>TRECVID </a:t>
            </a:r>
            <a:r>
              <a:rPr lang="en-GB" dirty="0" smtClean="0"/>
              <a:t>Multimodal </a:t>
            </a:r>
            <a:r>
              <a:rPr lang="en-GB" dirty="0"/>
              <a:t>Event </a:t>
            </a:r>
            <a:r>
              <a:rPr lang="en-GB" dirty="0" smtClean="0"/>
              <a:t>Detection</a:t>
            </a:r>
            <a:r>
              <a:rPr lang="en-GB" dirty="0"/>
              <a:t> </a:t>
            </a:r>
            <a:r>
              <a:rPr lang="en-GB" dirty="0" smtClean="0"/>
              <a:t>(since 2010/11)</a:t>
            </a:r>
          </a:p>
          <a:p>
            <a:endParaRPr lang="en-GB" dirty="0" smtClean="0"/>
          </a:p>
          <a:p>
            <a:r>
              <a:rPr lang="en-GB" dirty="0" smtClean="0"/>
              <a:t>IEEE Audio &amp; Acoustics Sig Proc (AASP) TC support, e.g.:</a:t>
            </a:r>
          </a:p>
          <a:p>
            <a:pPr lvl="1"/>
            <a:r>
              <a:rPr lang="en-GB" dirty="0" err="1" smtClean="0"/>
              <a:t>CHiME</a:t>
            </a:r>
            <a:r>
              <a:rPr lang="en-GB" dirty="0" smtClean="0"/>
              <a:t> 2, REVERB, ACE, …</a:t>
            </a:r>
          </a:p>
        </p:txBody>
      </p:sp>
    </p:spTree>
    <p:extLst>
      <p:ext uri="{BB962C8B-B14F-4D97-AF65-F5344CB8AC3E}">
        <p14:creationId xmlns:p14="http://schemas.microsoft.com/office/powerpoint/2010/main" val="1884299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Detection and Classification of</a:t>
            </a:r>
            <a:br>
              <a:rPr lang="en-GB" dirty="0"/>
            </a:br>
            <a:r>
              <a:rPr lang="en-GB" dirty="0"/>
              <a:t>Acoustic Scenes and </a:t>
            </a:r>
            <a:r>
              <a:rPr lang="en-GB" dirty="0" smtClean="0"/>
              <a:t>Events (DCASE 2013)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Acoustic </a:t>
            </a:r>
            <a:r>
              <a:rPr lang="en-GB" dirty="0"/>
              <a:t>scene classification + acoustic event </a:t>
            </a:r>
            <a:r>
              <a:rPr lang="en-GB" dirty="0" smtClean="0"/>
              <a:t>detection</a:t>
            </a:r>
          </a:p>
          <a:p>
            <a:r>
              <a:rPr lang="en-GB" dirty="0" smtClean="0"/>
              <a:t>Scene Classification:</a:t>
            </a:r>
          </a:p>
          <a:p>
            <a:pPr lvl="1"/>
            <a:r>
              <a:rPr lang="en-GB" dirty="0" smtClean="0"/>
              <a:t>busy street, quiet street, supermarket/store, restaurant,  office, park, bus, tube/metro, </a:t>
            </a:r>
            <a:r>
              <a:rPr lang="en-GB" dirty="0" err="1" smtClean="0"/>
              <a:t>tubestation</a:t>
            </a:r>
            <a:r>
              <a:rPr lang="en-GB" dirty="0" smtClean="0"/>
              <a:t>, open market</a:t>
            </a:r>
          </a:p>
          <a:p>
            <a:r>
              <a:rPr lang="en-GB" dirty="0"/>
              <a:t>Event Detection </a:t>
            </a:r>
            <a:r>
              <a:rPr lang="en-GB" dirty="0" smtClean="0"/>
              <a:t>– (a) Office Live, (b) Office Synthetic</a:t>
            </a:r>
          </a:p>
          <a:p>
            <a:pPr lvl="1"/>
            <a:r>
              <a:rPr lang="en-GB" dirty="0"/>
              <a:t>door </a:t>
            </a:r>
            <a:r>
              <a:rPr lang="en-GB" dirty="0" smtClean="0"/>
              <a:t>knock, door slam, speech, laughter, clearing throat, coughing, drawer, printer, keyboard click, …</a:t>
            </a:r>
          </a:p>
          <a:p>
            <a:r>
              <a:rPr lang="en-GB" dirty="0" smtClean="0"/>
              <a:t>See</a:t>
            </a:r>
            <a:r>
              <a:rPr lang="en-GB" dirty="0"/>
              <a:t>: http://c4dm.eecs.qmul.ac.uk/sceneseventschallenge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1124744"/>
            <a:ext cx="383951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With: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Giannoulis, Stowell, 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Benetos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br>
              <a:rPr lang="en-GB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Barchiesi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Rossignol, Lagrange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busystre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5709" y="2499704"/>
            <a:ext cx="436563" cy="436563"/>
          </a:xfrm>
          <a:prstGeom prst="rect">
            <a:avLst/>
          </a:prstGeom>
        </p:spPr>
      </p:pic>
      <p:pic>
        <p:nvPicPr>
          <p:cNvPr id="8" name="tub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8104" y="3467872"/>
            <a:ext cx="436563" cy="4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0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9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Timeline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688632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Apr/May 2012: Proposed/accepted by IEEE AASP TC</a:t>
            </a:r>
          </a:p>
          <a:p>
            <a:r>
              <a:rPr lang="en-GB" sz="2400" dirty="0" smtClean="0"/>
              <a:t>Jun 2012: Initial recordings; </a:t>
            </a:r>
            <a:r>
              <a:rPr lang="en-GB" sz="2400" dirty="0" smtClean="0">
                <a:solidFill>
                  <a:srgbClr val="FF0000"/>
                </a:solidFill>
              </a:rPr>
              <a:t>WASPAA Special Session agreed</a:t>
            </a:r>
          </a:p>
          <a:p>
            <a:r>
              <a:rPr lang="en-GB" sz="2400" b="1" dirty="0" smtClean="0"/>
              <a:t>Jul 2012: Call for participation</a:t>
            </a:r>
          </a:p>
          <a:p>
            <a:r>
              <a:rPr lang="en-GB" sz="2400" dirty="0" smtClean="0"/>
              <a:t>Summer 2012: Community discussion, recordings</a:t>
            </a:r>
          </a:p>
          <a:p>
            <a:r>
              <a:rPr lang="en-GB" sz="2400" dirty="0" smtClean="0"/>
              <a:t>Nov-Dec 2012: Check for recording quality</a:t>
            </a:r>
          </a:p>
          <a:p>
            <a:r>
              <a:rPr lang="en-GB" sz="2400" b="1" dirty="0" smtClean="0"/>
              <a:t>Dec 2012: Public release of training/development datasets</a:t>
            </a:r>
          </a:p>
          <a:p>
            <a:r>
              <a:rPr lang="en-GB" sz="2400" dirty="0" smtClean="0"/>
              <a:t>Jan 2013: Create </a:t>
            </a:r>
            <a:r>
              <a:rPr lang="en-GB" sz="2400" dirty="0"/>
              <a:t>v</a:t>
            </a:r>
            <a:r>
              <a:rPr lang="en-GB" sz="2400" dirty="0" smtClean="0"/>
              <a:t>irtual disk image, final task spec</a:t>
            </a:r>
          </a:p>
          <a:p>
            <a:r>
              <a:rPr lang="en-GB" sz="2400" dirty="0" smtClean="0"/>
              <a:t>Feb 2013: Submit EUSIPCO paper on task and baseline systems</a:t>
            </a:r>
          </a:p>
          <a:p>
            <a:r>
              <a:rPr lang="en-GB" sz="2400" b="1" dirty="0" smtClean="0"/>
              <a:t>Apr 2013: Code submission deadline</a:t>
            </a:r>
          </a:p>
          <a:p>
            <a:r>
              <a:rPr lang="en-GB" sz="2400" dirty="0" smtClean="0"/>
              <a:t>Apr-May 2013: Run code submissions, liaise with authors</a:t>
            </a:r>
          </a:p>
          <a:p>
            <a:r>
              <a:rPr lang="en-GB" sz="2400" dirty="0" smtClean="0"/>
              <a:t>May 2013: Results released privately to authors</a:t>
            </a:r>
          </a:p>
          <a:p>
            <a:r>
              <a:rPr lang="en-GB" sz="2400" dirty="0" smtClean="0"/>
              <a:t>Jun 2013: Submit WASPAA paper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Oct 2013: Public presentation and special session at WASPAA 2013</a:t>
            </a:r>
          </a:p>
          <a:p>
            <a:r>
              <a:rPr lang="en-GB" sz="2400" dirty="0" smtClean="0"/>
              <a:t>Oct 2015: Journal paper on Challenge in IEEE Trans Multimedia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Most popular paper of TMM for 16 of last 18 months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20404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Submitted methods for scene classification …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1" y="1273523"/>
            <a:ext cx="7741440" cy="497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7824" y="6309320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Scene Classification Systems</a:t>
            </a:r>
          </a:p>
        </p:txBody>
      </p:sp>
    </p:spTree>
    <p:extLst>
      <p:ext uri="{BB962C8B-B14F-4D97-AF65-F5344CB8AC3E}">
        <p14:creationId xmlns:p14="http://schemas.microsoft.com/office/powerpoint/2010/main" val="2945686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and for event detection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94558"/>
            <a:ext cx="8319488" cy="28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14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Many thanks to …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sz="2000" dirty="0" smtClean="0"/>
              <a:t>Daniele </a:t>
            </a:r>
            <a:r>
              <a:rPr lang="en-GB" sz="2000" dirty="0"/>
              <a:t>Barchiesi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/>
              <a:t>Emmanouil Benetos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Olly Bones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Trevor Cox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Bill Davies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 smtClean="0"/>
              <a:t>Peter </a:t>
            </a:r>
            <a:r>
              <a:rPr lang="en-GB" sz="2000" dirty="0"/>
              <a:t>Foster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David </a:t>
            </a:r>
            <a:r>
              <a:rPr lang="en-GB" sz="2000" dirty="0" err="1"/>
              <a:t>Frohlich</a:t>
            </a:r>
            <a:endParaRPr lang="en-GB" sz="2000" dirty="0"/>
          </a:p>
          <a:p>
            <a:pPr eaLnBrk="1" hangingPunct="1">
              <a:lnSpc>
                <a:spcPct val="90000"/>
              </a:lnSpc>
            </a:pPr>
            <a:r>
              <a:rPr lang="en-GB" sz="2000" dirty="0" err="1" smtClean="0"/>
              <a:t>Dimitrios</a:t>
            </a:r>
            <a:r>
              <a:rPr lang="en-GB" sz="2000" dirty="0" smtClean="0"/>
              <a:t> </a:t>
            </a:r>
            <a:r>
              <a:rPr lang="en-GB" sz="2000" dirty="0"/>
              <a:t>Giannoulis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 err="1" smtClean="0"/>
              <a:t>Qiang</a:t>
            </a:r>
            <a:r>
              <a:rPr lang="en-GB" sz="2000" dirty="0" smtClean="0"/>
              <a:t> Huang</a:t>
            </a:r>
          </a:p>
          <a:p>
            <a:pPr>
              <a:lnSpc>
                <a:spcPct val="90000"/>
              </a:lnSpc>
            </a:pPr>
            <a:r>
              <a:rPr lang="en-GB" sz="2000" dirty="0" err="1"/>
              <a:t>Qiuqiang</a:t>
            </a:r>
            <a:r>
              <a:rPr lang="en-GB" sz="2000" dirty="0"/>
              <a:t> Kong</a:t>
            </a:r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5863" y="1557338"/>
            <a:ext cx="4148137" cy="41036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000" dirty="0">
                <a:latin typeface="+mj-lt"/>
              </a:rPr>
              <a:t>Christian </a:t>
            </a:r>
            <a:r>
              <a:rPr lang="en-GB" sz="2000" dirty="0" err="1">
                <a:latin typeface="+mj-lt"/>
              </a:rPr>
              <a:t>Kroos</a:t>
            </a:r>
            <a:endParaRPr lang="en-GB" sz="20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GB" sz="2000" dirty="0">
                <a:latin typeface="+mj-lt"/>
              </a:rPr>
              <a:t>Sacha Krstulovic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 smtClean="0">
                <a:latin typeface="+mj-lt"/>
              </a:rPr>
              <a:t>Jason Nurse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 smtClean="0">
                <a:latin typeface="+mj-lt"/>
              </a:rPr>
              <a:t>Sid </a:t>
            </a:r>
            <a:r>
              <a:rPr lang="en-GB" sz="2000" dirty="0" err="1" smtClean="0">
                <a:latin typeface="+mj-lt"/>
              </a:rPr>
              <a:t>Sigtia</a:t>
            </a:r>
            <a:endParaRPr lang="en-GB" sz="2000" dirty="0" smtClean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GB" sz="2000" dirty="0" smtClean="0">
                <a:latin typeface="+mj-lt"/>
              </a:rPr>
              <a:t>Iwona Sobieraj</a:t>
            </a:r>
          </a:p>
          <a:p>
            <a:pPr>
              <a:lnSpc>
                <a:spcPct val="90000"/>
              </a:lnSpc>
            </a:pPr>
            <a:r>
              <a:rPr lang="en-GB" sz="2000" dirty="0" smtClean="0">
                <a:latin typeface="+mj-lt"/>
              </a:rPr>
              <a:t>Dan Stowell</a:t>
            </a:r>
          </a:p>
          <a:p>
            <a:pPr>
              <a:lnSpc>
                <a:spcPct val="90000"/>
              </a:lnSpc>
            </a:pPr>
            <a:r>
              <a:rPr lang="en-GB" sz="2000" dirty="0" err="1" smtClean="0">
                <a:latin typeface="+mj-lt"/>
              </a:rPr>
              <a:t>Wenwu</a:t>
            </a:r>
            <a:r>
              <a:rPr lang="en-GB" sz="2000" dirty="0" smtClean="0">
                <a:latin typeface="+mj-lt"/>
              </a:rPr>
              <a:t> Wang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 smtClean="0">
                <a:latin typeface="+mj-lt"/>
              </a:rPr>
              <a:t>Yong Xu</a:t>
            </a:r>
          </a:p>
          <a:p>
            <a:pPr eaLnBrk="1" hangingPunct="1">
              <a:lnSpc>
                <a:spcPct val="90000"/>
              </a:lnSpc>
            </a:pPr>
            <a:endParaRPr lang="en-GB" sz="2000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dirty="0" smtClean="0">
                <a:latin typeface="+mj-lt"/>
              </a:rPr>
              <a:t>and many others…</a:t>
            </a:r>
          </a:p>
          <a:p>
            <a:pPr eaLnBrk="1" hangingPunct="1">
              <a:lnSpc>
                <a:spcPct val="90000"/>
              </a:lnSpc>
            </a:pPr>
            <a:endParaRPr lang="en-GB" sz="2000" dirty="0">
              <a:latin typeface="+mj-lt"/>
            </a:endParaRPr>
          </a:p>
        </p:txBody>
      </p:sp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652950" y="5874653"/>
            <a:ext cx="7494296" cy="650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1814" dirty="0"/>
              <a:t>And thanks to funders:</a:t>
            </a:r>
            <a:br>
              <a:rPr lang="en-GB" sz="1814" dirty="0"/>
            </a:br>
            <a:r>
              <a:rPr lang="en-GB" sz="1814" dirty="0"/>
              <a:t>EPSRC, Leverhulme Trust, EU Framework 7 &amp; H2020, Innovate UK, ...</a:t>
            </a:r>
          </a:p>
        </p:txBody>
      </p:sp>
    </p:spTree>
    <p:extLst>
      <p:ext uri="{BB962C8B-B14F-4D97-AF65-F5344CB8AC3E}">
        <p14:creationId xmlns:p14="http://schemas.microsoft.com/office/powerpoint/2010/main" val="33115288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(Scene Classification)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941260"/>
            <a:ext cx="8229600" cy="136806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Most systems </a:t>
            </a:r>
            <a:r>
              <a:rPr lang="en-GB" dirty="0" smtClean="0"/>
              <a:t>&gt; baseline, some </a:t>
            </a:r>
            <a:r>
              <a:rPr lang="en-GB" dirty="0"/>
              <a:t>approach human performance</a:t>
            </a:r>
          </a:p>
          <a:p>
            <a:r>
              <a:rPr lang="en-GB" dirty="0" smtClean="0"/>
              <a:t>MV = Majority Vote</a:t>
            </a:r>
            <a:endParaRPr lang="en-GB" dirty="0"/>
          </a:p>
          <a:p>
            <a:r>
              <a:rPr lang="en-GB" dirty="0" smtClean="0"/>
              <a:t>Participants encouraged to </a:t>
            </a:r>
            <a:r>
              <a:rPr lang="en-GB" dirty="0"/>
              <a:t>release </a:t>
            </a:r>
            <a:r>
              <a:rPr lang="en-GB" dirty="0" smtClean="0"/>
              <a:t>software (6 released)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4" y="1196752"/>
            <a:ext cx="7121904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363" y="4505095"/>
            <a:ext cx="893354" cy="351780"/>
          </a:xfrm>
          <a:prstGeom prst="rect">
            <a:avLst/>
          </a:prstGeom>
          <a:noFill/>
        </p:spPr>
        <p:txBody>
          <a:bodyPr wrap="none" lIns="74057" tIns="37029" rIns="74057" bIns="37029" rtlCol="0">
            <a:spAutoFit/>
          </a:bodyPr>
          <a:lstStyle/>
          <a:p>
            <a:r>
              <a:rPr lang="en-GB" dirty="0" smtClean="0"/>
              <a:t>Human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39675" y="6165304"/>
            <a:ext cx="410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Barchiesi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Giannoulis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, Stowell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P, 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2015]</a:t>
            </a:r>
            <a:b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</a:b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[Stowell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Giannoulis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Benetos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Lagrange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P, 2015]</a:t>
            </a:r>
          </a:p>
        </p:txBody>
      </p:sp>
    </p:spTree>
    <p:extLst>
      <p:ext uri="{BB962C8B-B14F-4D97-AF65-F5344CB8AC3E}">
        <p14:creationId xmlns:p14="http://schemas.microsoft.com/office/powerpoint/2010/main" val="1812688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DCASE 2013 outcomes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DCASE 2013 challenge and workshop led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follow-up discussions between the teams,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both at WASPAA 2013 and later conferences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Recognition of interest in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Ideas for follow-up challenge: DCASE-2 (2016)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Search for other data sources…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511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CHiME</a:t>
            </a:r>
            <a:r>
              <a:rPr lang="en-GB" dirty="0" smtClean="0"/>
              <a:t>-Home: </a:t>
            </a:r>
            <a:r>
              <a:rPr lang="en-GB" dirty="0"/>
              <a:t>Domestic Audio </a:t>
            </a:r>
            <a:r>
              <a:rPr lang="en-GB" dirty="0" smtClean="0"/>
              <a:t>Tagging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3466728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What about “Smart Home” applications?</a:t>
            </a:r>
          </a:p>
          <a:p>
            <a:r>
              <a:rPr lang="en-GB" sz="2400" dirty="0" smtClean="0"/>
              <a:t>Need data from home environment</a:t>
            </a:r>
          </a:p>
          <a:p>
            <a:r>
              <a:rPr lang="en-GB" sz="2400" dirty="0" smtClean="0"/>
              <a:t>Opportunity: </a:t>
            </a:r>
            <a:r>
              <a:rPr lang="en-GB" sz="2400" dirty="0" err="1" smtClean="0"/>
              <a:t>CHiME</a:t>
            </a:r>
            <a:r>
              <a:rPr lang="en-GB" sz="2400" dirty="0" smtClean="0"/>
              <a:t> Challenge domestic “background noise” (designed for noisy speech recognition)</a:t>
            </a:r>
          </a:p>
          <a:p>
            <a:r>
              <a:rPr lang="en-GB" sz="2400" dirty="0" smtClean="0"/>
              <a:t>Developed with partner Audio Analytic</a:t>
            </a:r>
          </a:p>
          <a:p>
            <a:endParaRPr lang="en-GB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08" y="1774039"/>
            <a:ext cx="4232198" cy="359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4248" y="6145559"/>
            <a:ext cx="2239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[Figure: Tuomas Virtanen]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961564"/>
            <a:ext cx="308103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With: Peter </a:t>
            </a: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Foster, Siddharth </a:t>
            </a:r>
            <a:r>
              <a:rPr lang="en-GB" sz="1400" dirty="0" err="1" smtClean="0">
                <a:solidFill>
                  <a:schemeClr val="bg1">
                    <a:lumMod val="65000"/>
                  </a:schemeClr>
                </a:solidFill>
              </a:rPr>
              <a:t>Sigtia</a:t>
            </a: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b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Sacha Krstulovic, Jon 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Barker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281" y="6453336"/>
            <a:ext cx="4422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[Foster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Sigtia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Krstulovic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Barker, P, WASPAA 2015]</a:t>
            </a:r>
          </a:p>
        </p:txBody>
      </p:sp>
      <p:pic>
        <p:nvPicPr>
          <p:cNvPr id="9" name="Picture 2" descr="Image result for innovate Uk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051045"/>
            <a:ext cx="1424600" cy="33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848" y="5877272"/>
            <a:ext cx="1136160" cy="66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10" y="5877272"/>
            <a:ext cx="227393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44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CHiME</a:t>
            </a:r>
            <a:r>
              <a:rPr lang="en-GB" dirty="0" smtClean="0"/>
              <a:t>-Home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2792" cy="5184576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Recordings (7 hours) from domestic home</a:t>
            </a:r>
          </a:p>
          <a:p>
            <a:r>
              <a:rPr lang="en-GB" dirty="0" smtClean="0"/>
              <a:t>Audio: Background noise </a:t>
            </a:r>
            <a:br>
              <a:rPr lang="en-GB" dirty="0" smtClean="0"/>
            </a:br>
            <a:r>
              <a:rPr lang="en-GB" dirty="0" smtClean="0"/>
              <a:t>from </a:t>
            </a:r>
            <a:r>
              <a:rPr lang="en-GB" dirty="0" err="1" smtClean="0"/>
              <a:t>CHiME</a:t>
            </a:r>
            <a:r>
              <a:rPr lang="en-GB" dirty="0" smtClean="0"/>
              <a:t> Challenge</a:t>
            </a:r>
            <a:br>
              <a:rPr lang="en-GB" dirty="0" smtClean="0"/>
            </a:br>
            <a:r>
              <a:rPr lang="en-GB" dirty="0" smtClean="0"/>
              <a:t>[Barker et al, 2013]</a:t>
            </a:r>
          </a:p>
          <a:p>
            <a:r>
              <a:rPr lang="en-GB" dirty="0" smtClean="0"/>
              <a:t>Annotated in 4-sec chunks </a:t>
            </a:r>
            <a:br>
              <a:rPr lang="en-GB" dirty="0" smtClean="0"/>
            </a:br>
            <a:r>
              <a:rPr lang="en-GB" dirty="0" smtClean="0"/>
              <a:t>by 3 labellers</a:t>
            </a:r>
          </a:p>
          <a:p>
            <a:r>
              <a:rPr lang="en-GB" dirty="0" smtClean="0"/>
              <a:t>Tough annotation job: </a:t>
            </a:r>
            <a:br>
              <a:rPr lang="en-GB" dirty="0" smtClean="0"/>
            </a:br>
            <a:r>
              <a:rPr lang="en-GB" dirty="0" smtClean="0"/>
              <a:t>2/3 annotators agree for </a:t>
            </a:r>
            <a:br>
              <a:rPr lang="en-GB" dirty="0" smtClean="0"/>
            </a:br>
            <a:r>
              <a:rPr lang="en-GB" dirty="0" smtClean="0"/>
              <a:t>only 45% of chunks.</a:t>
            </a:r>
          </a:p>
          <a:p>
            <a:r>
              <a:rPr lang="en-GB" dirty="0" smtClean="0"/>
              <a:t>Baseline: </a:t>
            </a:r>
            <a:br>
              <a:rPr lang="en-GB" dirty="0" smtClean="0"/>
            </a:br>
            <a:r>
              <a:rPr lang="en-GB" dirty="0" smtClean="0"/>
              <a:t>0.76 - 0.98 AUC (MFCC+GMM)</a:t>
            </a:r>
          </a:p>
          <a:p>
            <a:endParaRPr lang="en-GB" dirty="0" smtClean="0"/>
          </a:p>
          <a:p>
            <a:r>
              <a:rPr lang="en-GB" dirty="0" smtClean="0"/>
              <a:t>Designed to be part of </a:t>
            </a:r>
            <a:br>
              <a:rPr lang="en-GB" dirty="0" smtClean="0"/>
            </a:br>
            <a:r>
              <a:rPr lang="en-GB" dirty="0" smtClean="0"/>
              <a:t>a data challenge…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489713"/>
            <a:ext cx="4608512" cy="395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8190" y="6402814"/>
            <a:ext cx="4964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dirty="0" smtClean="0"/>
              <a:t>Dataset URL: http</a:t>
            </a:r>
            <a:r>
              <a:rPr lang="en-GB" sz="1600" dirty="0"/>
              <a:t>://archive.org/details/chime-home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94" y="4509120"/>
            <a:ext cx="3080498" cy="192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62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DCASE 2016: Data Challenge </a:t>
            </a:r>
            <a:r>
              <a:rPr lang="en-GB" smtClean="0"/>
              <a:t>and Workshop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Build on and extend success of DCASE 2013</a:t>
            </a:r>
          </a:p>
          <a:p>
            <a:r>
              <a:rPr lang="en-GB" dirty="0" smtClean="0"/>
              <a:t>More data, more complex, closer </a:t>
            </a:r>
            <a:r>
              <a:rPr lang="en-GB" dirty="0"/>
              <a:t>to real </a:t>
            </a:r>
            <a:r>
              <a:rPr lang="en-GB" dirty="0" smtClean="0"/>
              <a:t>applications</a:t>
            </a:r>
          </a:p>
          <a:p>
            <a:r>
              <a:rPr lang="en-GB" dirty="0" smtClean="0"/>
              <a:t>Four Tasks:</a:t>
            </a:r>
          </a:p>
          <a:p>
            <a:r>
              <a:rPr lang="en-GB" dirty="0"/>
              <a:t>Task 1: Acoustic scene </a:t>
            </a:r>
            <a:r>
              <a:rPr lang="en-GB" dirty="0" smtClean="0"/>
              <a:t>classification</a:t>
            </a:r>
          </a:p>
          <a:p>
            <a:pPr lvl="1"/>
            <a:r>
              <a:rPr lang="en-GB" dirty="0" smtClean="0"/>
              <a:t>Audio environment</a:t>
            </a:r>
            <a:r>
              <a:rPr lang="en-GB" dirty="0"/>
              <a:t>, e.g. "park", "street", "office</a:t>
            </a:r>
            <a:r>
              <a:rPr lang="en-GB" dirty="0" smtClean="0"/>
              <a:t>"</a:t>
            </a:r>
          </a:p>
          <a:p>
            <a:r>
              <a:rPr lang="en-GB" dirty="0"/>
              <a:t>Task 2: Sound event detection in synthetic </a:t>
            </a:r>
            <a:r>
              <a:rPr lang="en-GB" dirty="0" smtClean="0"/>
              <a:t>audio</a:t>
            </a:r>
          </a:p>
          <a:p>
            <a:pPr lvl="1"/>
            <a:r>
              <a:rPr lang="en-GB" dirty="0"/>
              <a:t>Office sound events, e.g. “coughing”, </a:t>
            </a:r>
            <a:r>
              <a:rPr lang="en-GB" dirty="0" smtClean="0"/>
              <a:t>“door </a:t>
            </a:r>
            <a:r>
              <a:rPr lang="en-GB" dirty="0"/>
              <a:t>slam”</a:t>
            </a:r>
            <a:endParaRPr lang="en-GB" dirty="0" smtClean="0"/>
          </a:p>
          <a:p>
            <a:r>
              <a:rPr lang="en-GB" dirty="0"/>
              <a:t>Task 3: Sound event detection in real life </a:t>
            </a:r>
            <a:r>
              <a:rPr lang="en-GB" dirty="0" smtClean="0"/>
              <a:t>audio</a:t>
            </a:r>
          </a:p>
          <a:p>
            <a:pPr lvl="1"/>
            <a:r>
              <a:rPr lang="en-GB" dirty="0" smtClean="0"/>
              <a:t>Events in Home (indoor) and Residential area (outdoor)</a:t>
            </a:r>
          </a:p>
          <a:p>
            <a:r>
              <a:rPr lang="en-GB" dirty="0"/>
              <a:t>Task 4: Domestic audio </a:t>
            </a:r>
            <a:r>
              <a:rPr lang="en-GB" dirty="0" smtClean="0"/>
              <a:t>tagging (</a:t>
            </a:r>
            <a:r>
              <a:rPr lang="en-GB" dirty="0" err="1" smtClean="0"/>
              <a:t>CHiME</a:t>
            </a:r>
            <a:r>
              <a:rPr lang="en-GB" dirty="0" smtClean="0"/>
              <a:t>-Home)</a:t>
            </a:r>
          </a:p>
          <a:p>
            <a:pPr lvl="1"/>
            <a:r>
              <a:rPr lang="en-GB" dirty="0" smtClean="0"/>
              <a:t>Activity in the home, e.g. “child speech”, “TV/Video”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908720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</a:rPr>
              <a:t>With: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Annamaria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Mesaros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, Toni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Heittola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Tuomas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</a:rPr>
              <a:t>Virtanen,</a:t>
            </a:r>
          </a:p>
          <a:p>
            <a:r>
              <a:rPr lang="en-GB" sz="1600" dirty="0" err="1" smtClean="0">
                <a:solidFill>
                  <a:schemeClr val="bg2">
                    <a:lumMod val="75000"/>
                  </a:schemeClr>
                </a:solidFill>
              </a:rPr>
              <a:t>Emmanouil</a:t>
            </a: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1600" dirty="0" err="1" smtClean="0">
                <a:solidFill>
                  <a:schemeClr val="bg2">
                    <a:lumMod val="75000"/>
                  </a:schemeClr>
                </a:solidFill>
              </a:rPr>
              <a:t>Benetos</a:t>
            </a: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</a:rPr>
              <a:t>, Peter </a:t>
            </a:r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Foster, </a:t>
            </a: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</a:rPr>
              <a:t>Mathieu Lagrange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50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DCASE 2016: A Team Effort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International organizing team:</a:t>
            </a:r>
          </a:p>
          <a:p>
            <a:pPr lvl="1"/>
            <a:r>
              <a:rPr lang="en-GB" dirty="0"/>
              <a:t>Tampere University of </a:t>
            </a:r>
            <a:r>
              <a:rPr lang="en-GB" dirty="0" smtClean="0"/>
              <a:t>Technology (FI)</a:t>
            </a:r>
          </a:p>
          <a:p>
            <a:pPr lvl="1"/>
            <a:r>
              <a:rPr lang="en-GB" dirty="0" smtClean="0"/>
              <a:t>Queen </a:t>
            </a:r>
            <a:r>
              <a:rPr lang="en-GB" dirty="0"/>
              <a:t>Mary University of </a:t>
            </a:r>
            <a:r>
              <a:rPr lang="en-GB" dirty="0" smtClean="0"/>
              <a:t>London (UK)</a:t>
            </a:r>
          </a:p>
          <a:p>
            <a:pPr lvl="1"/>
            <a:r>
              <a:rPr lang="en-GB" dirty="0" smtClean="0"/>
              <a:t>IRCCYN (FR)</a:t>
            </a:r>
          </a:p>
          <a:p>
            <a:pPr lvl="1"/>
            <a:r>
              <a:rPr lang="en-GB" dirty="0"/>
              <a:t>University of </a:t>
            </a:r>
            <a:r>
              <a:rPr lang="en-GB" dirty="0" smtClean="0"/>
              <a:t>Surrey (UK)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DCASE 2016 Workshop</a:t>
            </a:r>
          </a:p>
          <a:p>
            <a:pPr lvl="1"/>
            <a:r>
              <a:rPr lang="en-GB" dirty="0" smtClean="0"/>
              <a:t>Satellite workshop to EUSIPCO, Budapest, Sep 2016</a:t>
            </a:r>
          </a:p>
          <a:p>
            <a:pPr lvl="1"/>
            <a:r>
              <a:rPr lang="en-GB" dirty="0" smtClean="0"/>
              <a:t>23 Papers submitted to </a:t>
            </a:r>
            <a:r>
              <a:rPr lang="en-GB" dirty="0"/>
              <a:t>w</a:t>
            </a:r>
            <a:r>
              <a:rPr lang="en-GB" dirty="0" smtClean="0"/>
              <a:t>orkshop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632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DCASE 2016: Timeline &amp; Submissions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658178" cy="3011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98" y="4653136"/>
            <a:ext cx="6382654" cy="1588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6361583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Mesaros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Heittola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Benetos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Foster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Lagrange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Virtanen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P, 2017]</a:t>
            </a:r>
          </a:p>
        </p:txBody>
      </p:sp>
    </p:spTree>
    <p:extLst>
      <p:ext uri="{BB962C8B-B14F-4D97-AF65-F5344CB8AC3E}">
        <p14:creationId xmlns:p14="http://schemas.microsoft.com/office/powerpoint/2010/main" val="3127522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Issues: Data Class Imbalance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95" y="1412776"/>
            <a:ext cx="6181610" cy="38352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87624" y="2735505"/>
            <a:ext cx="3528392" cy="693495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67544" y="5057889"/>
            <a:ext cx="8219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556169"/>
                </a:solidFill>
                <a:latin typeface="+mj-lt"/>
                <a:cs typeface="Georgia"/>
              </a:rPr>
              <a:t>In Residential Area task:</a:t>
            </a:r>
          </a:p>
          <a:p>
            <a:r>
              <a:rPr lang="en-GB" sz="2000" dirty="0" smtClean="0">
                <a:solidFill>
                  <a:srgbClr val="556169"/>
                </a:solidFill>
                <a:latin typeface="+mj-lt"/>
                <a:cs typeface="Georgia"/>
              </a:rPr>
              <a:t>Can get good performance by only recognizing </a:t>
            </a:r>
            <a:br>
              <a:rPr lang="en-GB" sz="2000" dirty="0" smtClean="0">
                <a:solidFill>
                  <a:srgbClr val="556169"/>
                </a:solidFill>
                <a:latin typeface="+mj-lt"/>
                <a:cs typeface="Georgia"/>
              </a:rPr>
            </a:br>
            <a:r>
              <a:rPr lang="en-GB" sz="2000" dirty="0" smtClean="0">
                <a:solidFill>
                  <a:srgbClr val="556169"/>
                </a:solidFill>
                <a:latin typeface="+mj-lt"/>
                <a:cs typeface="Georgia"/>
              </a:rPr>
              <a:t>“Bird Singing” and “Car Passing By” classes</a:t>
            </a:r>
          </a:p>
          <a:p>
            <a:r>
              <a:rPr lang="en-GB" sz="2000" b="1" dirty="0" smtClean="0">
                <a:solidFill>
                  <a:srgbClr val="556169"/>
                </a:solidFill>
                <a:latin typeface="+mj-lt"/>
                <a:cs typeface="Georgia"/>
              </a:rPr>
              <a:t>Challenge: </a:t>
            </a:r>
            <a:r>
              <a:rPr lang="en-GB" sz="2000" dirty="0" smtClean="0">
                <a:solidFill>
                  <a:srgbClr val="556169"/>
                </a:solidFill>
                <a:latin typeface="+mj-lt"/>
                <a:cs typeface="Georgia"/>
              </a:rPr>
              <a:t>How to evaluate with unbalanced datasets?</a:t>
            </a:r>
          </a:p>
        </p:txBody>
      </p:sp>
    </p:spTree>
    <p:extLst>
      <p:ext uri="{BB962C8B-B14F-4D97-AF65-F5344CB8AC3E}">
        <p14:creationId xmlns:p14="http://schemas.microsoft.com/office/powerpoint/2010/main" val="2319995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recent datasets and challenges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Audio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From YouTube videos</a:t>
            </a:r>
            <a:r>
              <a:rPr lang="en-GB" dirty="0"/>
              <a:t>: </a:t>
            </a:r>
            <a:r>
              <a:rPr lang="en-GB" dirty="0" smtClean="0"/>
              <a:t>1,789,621 x 10-sec segments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Labelled </a:t>
            </a:r>
            <a:r>
              <a:rPr lang="en-GB" dirty="0"/>
              <a:t>with 632 audio event </a:t>
            </a:r>
            <a:r>
              <a:rPr lang="en-GB" dirty="0" smtClean="0"/>
              <a:t>categories (hierarchical)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C.f. ImageNet for images, Million Song Dataset for music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 smtClean="0"/>
              <a:t>DCASE </a:t>
            </a:r>
            <a:r>
              <a:rPr lang="en-GB" b="1" dirty="0"/>
              <a:t>2017 Workshop</a:t>
            </a:r>
            <a:r>
              <a:rPr lang="en-GB" dirty="0"/>
              <a:t>: 16-17 </a:t>
            </a:r>
            <a:r>
              <a:rPr lang="en-GB" dirty="0" smtClean="0"/>
              <a:t>Nov 2017, Munich</a:t>
            </a:r>
            <a:r>
              <a:rPr lang="en-GB" dirty="0"/>
              <a:t>, </a:t>
            </a:r>
            <a:r>
              <a:rPr lang="en-GB" dirty="0" smtClean="0"/>
              <a:t>Germany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Task </a:t>
            </a:r>
            <a:r>
              <a:rPr lang="en-GB" dirty="0"/>
              <a:t>1: Acoustic scene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Task </a:t>
            </a:r>
            <a:r>
              <a:rPr lang="en-GB" dirty="0"/>
              <a:t>2: Detection of rare sound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Task </a:t>
            </a:r>
            <a:r>
              <a:rPr lang="en-GB" dirty="0"/>
              <a:t>3: Sound event detection in real-life audio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Task </a:t>
            </a:r>
            <a:r>
              <a:rPr lang="en-GB" dirty="0"/>
              <a:t>4: Large-scale weakly supervised sound event detection for smart </a:t>
            </a:r>
            <a:r>
              <a:rPr lang="en-GB" dirty="0" smtClean="0"/>
              <a:t>cars</a:t>
            </a:r>
          </a:p>
          <a:p>
            <a:r>
              <a:rPr lang="en-GB" dirty="0"/>
              <a:t>http://www.cs.tut.fi/sgn/arg/dcase2017</a:t>
            </a:r>
            <a:r>
              <a:rPr lang="en-GB" dirty="0" smtClean="0"/>
              <a:t>/</a:t>
            </a:r>
            <a:endParaRPr lang="en-GB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704716"/>
            <a:ext cx="2397246" cy="872579"/>
          </a:xfrm>
          <a:prstGeom prst="rect">
            <a:avLst/>
          </a:prstGeom>
        </p:spPr>
      </p:pic>
      <p:pic>
        <p:nvPicPr>
          <p:cNvPr id="5" name="dog_goo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6136" y="1050478"/>
            <a:ext cx="436563" cy="4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3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8603"/>
          <a:stretch/>
        </p:blipFill>
        <p:spPr>
          <a:xfrm>
            <a:off x="-36512" y="0"/>
            <a:ext cx="9221697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1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University of Surrey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491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Performance </a:t>
            </a:r>
            <a:br>
              <a:rPr lang="en-GB" dirty="0" smtClean="0"/>
            </a:br>
            <a:r>
              <a:rPr lang="en-GB" dirty="0" smtClean="0"/>
              <a:t>vs Computation Cost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9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Sound recognition in the Internet of Things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/>
              <a:t>IoT</a:t>
            </a:r>
            <a:r>
              <a:rPr lang="en-GB" dirty="0" smtClean="0"/>
              <a:t> – Small devices, limited computation /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Signal Processing “on the edge”</a:t>
            </a:r>
          </a:p>
          <a:p>
            <a:r>
              <a:rPr lang="en-GB" dirty="0" smtClean="0"/>
              <a:t>Best </a:t>
            </a:r>
            <a:r>
              <a:rPr lang="en-GB" u="sng" dirty="0" smtClean="0"/>
              <a:t>Performance </a:t>
            </a:r>
            <a:r>
              <a:rPr lang="en-GB" dirty="0" smtClean="0"/>
              <a:t>vs </a:t>
            </a:r>
            <a:r>
              <a:rPr lang="en-GB" u="sng" dirty="0" smtClean="0"/>
              <a:t>Computational Cost</a:t>
            </a:r>
            <a:r>
              <a:rPr lang="en-GB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Gaussian Mixture </a:t>
            </a:r>
            <a:r>
              <a:rPr lang="en-GB" dirty="0" smtClean="0"/>
              <a:t>Models?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Support Vector </a:t>
            </a:r>
            <a:r>
              <a:rPr lang="en-GB" dirty="0" smtClean="0"/>
              <a:t>Machines?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Deep </a:t>
            </a:r>
            <a:r>
              <a:rPr lang="en-GB" dirty="0"/>
              <a:t>Neural </a:t>
            </a:r>
            <a:r>
              <a:rPr lang="en-GB" dirty="0" smtClean="0"/>
              <a:t>Network?</a:t>
            </a:r>
          </a:p>
          <a:p>
            <a:r>
              <a:rPr lang="en-GB" dirty="0" smtClean="0"/>
              <a:t>Explore on example audio event datasets: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Baby Cry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Smoke Alarm</a:t>
            </a:r>
          </a:p>
          <a:p>
            <a:r>
              <a:rPr lang="en-GB" dirty="0" smtClean="0"/>
              <a:t>Use: Mel-frequency </a:t>
            </a:r>
            <a:r>
              <a:rPr lang="en-GB" dirty="0" err="1"/>
              <a:t>cepstral</a:t>
            </a:r>
            <a:r>
              <a:rPr lang="en-GB" dirty="0"/>
              <a:t> </a:t>
            </a:r>
            <a:r>
              <a:rPr lang="en-GB" dirty="0" smtClean="0"/>
              <a:t>coefficient (MFCC</a:t>
            </a:r>
            <a:r>
              <a:rPr lang="en-GB" dirty="0"/>
              <a:t>) </a:t>
            </a:r>
            <a:r>
              <a:rPr lang="en-GB" dirty="0" smtClean="0"/>
              <a:t>features</a:t>
            </a:r>
          </a:p>
          <a:p>
            <a:r>
              <a:rPr lang="en-GB" dirty="0" smtClean="0"/>
              <a:t>Train on 2000 examples in each dataset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355976" y="1002214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+mj-lt"/>
                <a:cs typeface="Georgia"/>
              </a:rPr>
              <a:t>With: </a:t>
            </a:r>
            <a:r>
              <a:rPr lang="en-GB" sz="1600" dirty="0">
                <a:solidFill>
                  <a:srgbClr val="556169"/>
                </a:solidFill>
                <a:latin typeface="+mj-lt"/>
                <a:cs typeface="Georgia"/>
              </a:rPr>
              <a:t>Siddharth </a:t>
            </a:r>
            <a:r>
              <a:rPr lang="en-GB" sz="1600" dirty="0" err="1">
                <a:solidFill>
                  <a:srgbClr val="556169"/>
                </a:solidFill>
                <a:latin typeface="+mj-lt"/>
                <a:cs typeface="Georgia"/>
              </a:rPr>
              <a:t>Sigtia</a:t>
            </a:r>
            <a:r>
              <a:rPr lang="en-GB" sz="1600" dirty="0">
                <a:solidFill>
                  <a:srgbClr val="556169"/>
                </a:solidFill>
                <a:latin typeface="+mj-lt"/>
                <a:cs typeface="Georgia"/>
              </a:rPr>
              <a:t>, </a:t>
            </a:r>
            <a:r>
              <a:rPr lang="en-GB" sz="1600" dirty="0" smtClean="0">
                <a:solidFill>
                  <a:srgbClr val="556169"/>
                </a:solidFill>
                <a:latin typeface="+mj-lt"/>
                <a:cs typeface="Georgia"/>
              </a:rPr>
              <a:t>Adam Stark, Sacha Krstulovic</a:t>
            </a:r>
          </a:p>
        </p:txBody>
      </p:sp>
    </p:spTree>
    <p:extLst>
      <p:ext uri="{BB962C8B-B14F-4D97-AF65-F5344CB8AC3E}">
        <p14:creationId xmlns:p14="http://schemas.microsoft.com/office/powerpoint/2010/main" val="2422700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Performance: Detection Error </a:t>
            </a:r>
            <a:r>
              <a:rPr lang="en-GB" dirty="0" err="1"/>
              <a:t>Tradeoff</a:t>
            </a:r>
            <a:r>
              <a:rPr lang="en-GB" dirty="0"/>
              <a:t> (DET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716909"/>
            <a:ext cx="8748464" cy="4088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3688" y="14127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Baby Cry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14034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Smoke Alarm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6217567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EER = Equal Error Rate</a:t>
            </a:r>
          </a:p>
        </p:txBody>
      </p:sp>
    </p:spTree>
    <p:extLst>
      <p:ext uri="{BB962C8B-B14F-4D97-AF65-F5344CB8AC3E}">
        <p14:creationId xmlns:p14="http://schemas.microsoft.com/office/powerpoint/2010/main" val="1998362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Computational Cost? Operations per Frame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3684165"/>
                <a:ext cx="8229600" cy="2841179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feature vector dimension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 smtClean="0"/>
                  <a:t>no. of </a:t>
                </a:r>
                <a:r>
                  <a:rPr lang="en-GB" dirty="0"/>
                  <a:t>Gaussian mixtures for </a:t>
                </a:r>
                <a:r>
                  <a:rPr lang="en-GB" dirty="0" smtClean="0"/>
                  <a:t>GMM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no. </a:t>
                </a:r>
                <a:r>
                  <a:rPr lang="en-GB" dirty="0" smtClean="0"/>
                  <a:t>of </a:t>
                </a:r>
                <a:r>
                  <a:rPr lang="en-GB" dirty="0"/>
                  <a:t>support vectors for </a:t>
                </a:r>
                <a:r>
                  <a:rPr lang="en-GB" dirty="0" smtClean="0"/>
                  <a:t>SVM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degree of a polynomial </a:t>
                </a:r>
                <a:r>
                  <a:rPr lang="en-GB" dirty="0" smtClean="0"/>
                  <a:t>kernel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no. of </a:t>
                </a:r>
                <a:r>
                  <a:rPr lang="en-GB" dirty="0"/>
                  <a:t>hidden units in each </a:t>
                </a:r>
                <a:r>
                  <a:rPr lang="en-GB" dirty="0" smtClean="0"/>
                  <a:t>layer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 smtClean="0"/>
                  <a:t> no. of layers</a:t>
                </a:r>
              </a:p>
              <a:p>
                <a:r>
                  <a:rPr lang="en-GB" dirty="0" smtClean="0"/>
                  <a:t>(NB: Costs are for operation, not training)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684165"/>
                <a:ext cx="8229600" cy="2841179"/>
              </a:xfrm>
              <a:blipFill>
                <a:blip r:embed="rId2"/>
                <a:stretch>
                  <a:fillRect l="-1333" t="-4292" b="-4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2" y="1340768"/>
            <a:ext cx="869087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93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Performance vs number of operations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85184"/>
            <a:ext cx="8229600" cy="144016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GMMs give reasonable low-cost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SVMs similar performance to GMM, but more costly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DNNs very promising (deeper give better performance)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ReLU</a:t>
            </a:r>
            <a:r>
              <a:rPr lang="en-GB" dirty="0" smtClean="0"/>
              <a:t> DNNs similar to sigmoid, simpler hardware (no LUT)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291264" cy="367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9900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Baby Cry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2160" y="9807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Smoke Alarm</a:t>
            </a:r>
          </a:p>
        </p:txBody>
      </p:sp>
    </p:spTree>
    <p:extLst>
      <p:ext uri="{BB962C8B-B14F-4D97-AF65-F5344CB8AC3E}">
        <p14:creationId xmlns:p14="http://schemas.microsoft.com/office/powerpoint/2010/main" val="142181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Adventures with Deep Neural Networks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Pyramid Deep Learning structure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00200"/>
            <a:ext cx="8003232" cy="3448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5936" y="980728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+mj-lt"/>
                <a:cs typeface="Georgia"/>
              </a:rPr>
              <a:t>With: </a:t>
            </a:r>
            <a:r>
              <a:rPr lang="en-GB" sz="1600" dirty="0">
                <a:solidFill>
                  <a:srgbClr val="556169"/>
                </a:solidFill>
                <a:latin typeface="+mj-lt"/>
                <a:cs typeface="Georgia"/>
              </a:rPr>
              <a:t>Xu, Huang, </a:t>
            </a:r>
            <a:r>
              <a:rPr lang="en-GB" sz="1600" dirty="0" smtClean="0">
                <a:solidFill>
                  <a:srgbClr val="556169"/>
                </a:solidFill>
                <a:latin typeface="+mj-lt"/>
                <a:cs typeface="Georgia"/>
              </a:rPr>
              <a:t>Kong, Wang</a:t>
            </a:r>
            <a:r>
              <a:rPr lang="en-GB" sz="1600" dirty="0">
                <a:solidFill>
                  <a:srgbClr val="556169"/>
                </a:solidFill>
                <a:latin typeface="+mj-lt"/>
                <a:cs typeface="Georgia"/>
              </a:rPr>
              <a:t>, Foster, </a:t>
            </a:r>
            <a:r>
              <a:rPr lang="en-GB" sz="1600" dirty="0" err="1">
                <a:solidFill>
                  <a:srgbClr val="556169"/>
                </a:solidFill>
                <a:latin typeface="+mj-lt"/>
                <a:cs typeface="Georgia"/>
              </a:rPr>
              <a:t>Sigtia</a:t>
            </a:r>
            <a:r>
              <a:rPr lang="en-GB" sz="1600" dirty="0">
                <a:solidFill>
                  <a:srgbClr val="556169"/>
                </a:solidFill>
                <a:latin typeface="+mj-lt"/>
                <a:cs typeface="Georgia"/>
              </a:rPr>
              <a:t>, Jackson</a:t>
            </a:r>
            <a:endParaRPr lang="en-GB" sz="1600" dirty="0" smtClean="0">
              <a:solidFill>
                <a:srgbClr val="556169"/>
              </a:solidFill>
              <a:latin typeface="+mj-lt"/>
              <a:cs typeface="Georg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55799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Task: </a:t>
            </a:r>
            <a:r>
              <a:rPr lang="en-GB" dirty="0" err="1" smtClean="0">
                <a:solidFill>
                  <a:srgbClr val="556169"/>
                </a:solidFill>
                <a:latin typeface="Georgia"/>
                <a:cs typeface="Georgia"/>
              </a:rPr>
              <a:t>CHiME</a:t>
            </a:r>
            <a:r>
              <a:rPr lang="en-GB" dirty="0" smtClean="0">
                <a:solidFill>
                  <a:srgbClr val="556169"/>
                </a:solidFill>
                <a:latin typeface="Georgia"/>
                <a:cs typeface="Georgia"/>
              </a:rPr>
              <a:t>-Home (Domestic audio tagging)</a:t>
            </a:r>
          </a:p>
        </p:txBody>
      </p:sp>
    </p:spTree>
    <p:extLst>
      <p:ext uri="{BB962C8B-B14F-4D97-AF65-F5344CB8AC3E}">
        <p14:creationId xmlns:p14="http://schemas.microsoft.com/office/powerpoint/2010/main" val="114884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Asymmetric </a:t>
            </a:r>
            <a:r>
              <a:rPr lang="en-GB" dirty="0"/>
              <a:t>Deep </a:t>
            </a:r>
            <a:r>
              <a:rPr lang="en-GB" dirty="0" smtClean="0"/>
              <a:t>Audio Encoder (</a:t>
            </a:r>
            <a:r>
              <a:rPr lang="en-GB" dirty="0" err="1" smtClean="0"/>
              <a:t>asyDAE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85184"/>
            <a:ext cx="8229600" cy="1040979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Trained to reconstruct middle frame only, not entire input</a:t>
            </a:r>
          </a:p>
          <a:p>
            <a:r>
              <a:rPr lang="en-GB" sz="2400" dirty="0" smtClean="0"/>
              <a:t>Dropout used (examples indicated by “x”)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4" y="1268760"/>
            <a:ext cx="8191596" cy="3744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1920" y="6309319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[Xu, Huang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Wang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Foster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err="1" smtClean="0">
                <a:solidFill>
                  <a:srgbClr val="556169"/>
                </a:solidFill>
                <a:latin typeface="Georgia"/>
                <a:cs typeface="Georgia"/>
              </a:rPr>
              <a:t>Sigtia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Jackson</a:t>
            </a:r>
            <a:r>
              <a:rPr lang="en-GB" sz="1400" dirty="0">
                <a:solidFill>
                  <a:srgbClr val="556169"/>
                </a:solidFill>
                <a:latin typeface="Georgia"/>
                <a:cs typeface="Georgia"/>
              </a:rPr>
              <a:t>, </a:t>
            </a: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P, T-ASLP, 2017]</a:t>
            </a:r>
          </a:p>
        </p:txBody>
      </p:sp>
    </p:spTree>
    <p:extLst>
      <p:ext uri="{BB962C8B-B14F-4D97-AF65-F5344CB8AC3E}">
        <p14:creationId xmlns:p14="http://schemas.microsoft.com/office/powerpoint/2010/main" val="194553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asyDAE</a:t>
            </a:r>
            <a:r>
              <a:rPr lang="en-GB" dirty="0" smtClean="0"/>
              <a:t>: Reconstruction error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5" y="1412776"/>
            <a:ext cx="4500446" cy="4609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676" y="1268760"/>
            <a:ext cx="264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Symmetric Audio Encoder tends to smooth noisy regions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140" y="2660244"/>
            <a:ext cx="3381573" cy="264096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4427984" y="1530370"/>
            <a:ext cx="1244692" cy="17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27784" y="1412776"/>
            <a:ext cx="3044892" cy="379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70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Promising EER performance for </a:t>
            </a:r>
            <a:r>
              <a:rPr lang="en-GB" dirty="0" err="1" smtClean="0"/>
              <a:t>asyDAE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37" y="1190073"/>
            <a:ext cx="8362925" cy="4940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3284984"/>
            <a:ext cx="8568952" cy="432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93937" y="5626948"/>
            <a:ext cx="8568952" cy="432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308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3848744"/>
            <a:ext cx="5050904" cy="2748608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/>
              <a:t>15,000 </a:t>
            </a:r>
            <a:r>
              <a:rPr lang="en-GB" sz="2400" dirty="0"/>
              <a:t>students</a:t>
            </a:r>
          </a:p>
          <a:p>
            <a:r>
              <a:rPr lang="en-GB" sz="2400" dirty="0" smtClean="0"/>
              <a:t>In Guildford, County of Surrey,</a:t>
            </a:r>
            <a:br>
              <a:rPr lang="en-GB" sz="2400" dirty="0" smtClean="0"/>
            </a:br>
            <a:r>
              <a:rPr lang="en-GB" sz="2400" dirty="0" smtClean="0"/>
              <a:t>	South East England, UK</a:t>
            </a:r>
          </a:p>
          <a:p>
            <a:r>
              <a:rPr lang="en-GB" sz="2400" dirty="0" smtClean="0"/>
              <a:t>40 </a:t>
            </a:r>
            <a:r>
              <a:rPr lang="en-GB" sz="2400" dirty="0" err="1" smtClean="0"/>
              <a:t>mins</a:t>
            </a:r>
            <a:r>
              <a:rPr lang="en-GB" sz="2400" dirty="0" smtClean="0"/>
              <a:t> from London</a:t>
            </a:r>
          </a:p>
          <a:p>
            <a:r>
              <a:rPr lang="en-GB" sz="2400" dirty="0" smtClean="0"/>
              <a:t>Close to Heathrow &amp; Gatwick Airports</a:t>
            </a:r>
          </a:p>
          <a:p>
            <a:r>
              <a:rPr lang="en-GB" sz="2400" dirty="0" smtClean="0"/>
              <a:t>Next to “Surrey Hills”</a:t>
            </a:r>
            <a:br>
              <a:rPr lang="en-GB" sz="2400" dirty="0" smtClean="0"/>
            </a:br>
            <a:r>
              <a:rPr lang="en-GB" sz="2400" dirty="0" smtClean="0"/>
              <a:t>	Area of Outstanding Natural Beauty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282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322" r="17902"/>
          <a:stretch/>
        </p:blipFill>
        <p:spPr>
          <a:xfrm>
            <a:off x="5292080" y="3429000"/>
            <a:ext cx="3816424" cy="3043768"/>
          </a:xfrm>
          <a:prstGeom prst="rect">
            <a:avLst/>
          </a:prstGeom>
        </p:spPr>
      </p:pic>
      <p:pic>
        <p:nvPicPr>
          <p:cNvPr id="9" name="Picture 8" descr="UniversityofSurreyColourPowerpoin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356992"/>
            <a:ext cx="2499490" cy="73654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084168" y="5301208"/>
            <a:ext cx="864096" cy="43204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544108" y="4005064"/>
            <a:ext cx="612068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72200" y="4005064"/>
            <a:ext cx="2232248" cy="1080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12360" y="6002434"/>
            <a:ext cx="864096" cy="57606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660232" y="3645024"/>
            <a:ext cx="864096" cy="576064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1898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Class Hierarchy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Hierachical</a:t>
            </a:r>
            <a:r>
              <a:rPr lang="en-GB" dirty="0" smtClean="0"/>
              <a:t> Acoustic Scene Taxonomy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4365103"/>
            <a:ext cx="8229600" cy="1761059"/>
          </a:xfrm>
        </p:spPr>
        <p:txBody>
          <a:bodyPr/>
          <a:lstStyle/>
          <a:p>
            <a:r>
              <a:rPr lang="en-GB" dirty="0" smtClean="0"/>
              <a:t>Use hierarchy to help train the DNN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7" y="1556792"/>
            <a:ext cx="8377957" cy="23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63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Hierarchical pre-training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1751"/>
            <a:ext cx="8229600" cy="75556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Train on “high-level” 3-class problem first</a:t>
            </a:r>
          </a:p>
          <a:p>
            <a:r>
              <a:rPr lang="en-GB" dirty="0" smtClean="0"/>
              <a:t>Transfer weights of hidden layers to refined 15-class problem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9" y="1567185"/>
            <a:ext cx="8472282" cy="38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79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Also: Multi-level objective function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856" y="4221089"/>
            <a:ext cx="8229600" cy="720080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 smtClean="0"/>
              <a:t>Augment target output with high-level classes</a:t>
            </a:r>
          </a:p>
          <a:p>
            <a:r>
              <a:rPr lang="en-GB" sz="2400" dirty="0" smtClean="0"/>
              <a:t>Equivalent task, but likely to change learning dynamics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3" y="980728"/>
            <a:ext cx="7060875" cy="318310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35013" y="4922093"/>
            <a:ext cx="6605339" cy="1819275"/>
            <a:chOff x="323528" y="4922093"/>
            <a:chExt cx="6605339" cy="1819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946418"/>
              <a:ext cx="4410075" cy="1714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992" y="4922093"/>
              <a:ext cx="2428875" cy="181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939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Spatial Features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spatial features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Some </a:t>
            </a:r>
            <a:r>
              <a:rPr lang="en-GB" dirty="0" err="1" smtClean="0"/>
              <a:t>datesets</a:t>
            </a:r>
            <a:r>
              <a:rPr lang="en-GB" dirty="0" smtClean="0"/>
              <a:t> include spatial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E.g. </a:t>
            </a:r>
            <a:r>
              <a:rPr lang="en-GB" dirty="0" err="1" smtClean="0"/>
              <a:t>CHiME</a:t>
            </a:r>
            <a:r>
              <a:rPr lang="en-GB" dirty="0" smtClean="0"/>
              <a:t>-Home data recorded by </a:t>
            </a:r>
            <a:br>
              <a:rPr lang="en-GB" dirty="0" smtClean="0"/>
            </a:br>
            <a:r>
              <a:rPr lang="en-GB" dirty="0" smtClean="0"/>
              <a:t>binaural Head-and-Torso model in domestic home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Direction of arrival can help distinguish e.g.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Kitchen sounds (from kitchen direction)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TV/Video sounds (from sitting room direction)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060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Spatial Features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Spatial features investigated: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interaural</a:t>
            </a:r>
            <a:r>
              <a:rPr lang="en-GB" dirty="0" smtClean="0"/>
              <a:t> </a:t>
            </a:r>
            <a:r>
              <a:rPr lang="en-GB" dirty="0"/>
              <a:t>phase / </a:t>
            </a:r>
            <a:r>
              <a:rPr lang="en-GB" dirty="0" smtClean="0"/>
              <a:t>time difference </a:t>
            </a:r>
            <a:r>
              <a:rPr lang="en-GB" dirty="0"/>
              <a:t>(</a:t>
            </a:r>
            <a:r>
              <a:rPr lang="en-GB" dirty="0" smtClean="0"/>
              <a:t>IPD / ITD</a:t>
            </a:r>
            <a:r>
              <a:rPr lang="en-GB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interaural</a:t>
            </a:r>
            <a:r>
              <a:rPr lang="en-GB" dirty="0" smtClean="0"/>
              <a:t> </a:t>
            </a:r>
            <a:r>
              <a:rPr lang="en-GB" dirty="0"/>
              <a:t>level </a:t>
            </a:r>
            <a:r>
              <a:rPr lang="en-GB" dirty="0" smtClean="0"/>
              <a:t>diff </a:t>
            </a:r>
            <a:r>
              <a:rPr lang="en-GB" dirty="0"/>
              <a:t>(ILD)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interaural</a:t>
            </a:r>
            <a:r>
              <a:rPr lang="en-GB" dirty="0" smtClean="0"/>
              <a:t> </a:t>
            </a:r>
            <a:r>
              <a:rPr lang="en-GB" dirty="0"/>
              <a:t>magnitude </a:t>
            </a:r>
            <a:r>
              <a:rPr lang="en-GB" dirty="0" smtClean="0"/>
              <a:t>diff (IMD)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Fusion layer for spatial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56" y="404664"/>
            <a:ext cx="2255884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56" y="2924019"/>
            <a:ext cx="2582776" cy="3385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3816424" cy="17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4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Visualising spatial features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75370"/>
            <a:ext cx="4885889" cy="5277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177281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Spectrogram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1224" y="299695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IMD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6310" y="4393704"/>
            <a:ext cx="13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ILD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9537" y="5569495"/>
            <a:ext cx="135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IPD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0192" y="4393704"/>
            <a:ext cx="2386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ILD &amp; IPD may be affected by reverberation </a:t>
            </a:r>
            <a:r>
              <a:rPr lang="en-GB" sz="1600" dirty="0">
                <a:solidFill>
                  <a:srgbClr val="556169"/>
                </a:solidFill>
                <a:latin typeface="Georgia"/>
                <a:cs typeface="Georgia"/>
              </a:rPr>
              <a:t>in room</a:t>
            </a:r>
          </a:p>
          <a:p>
            <a:r>
              <a:rPr lang="en-GB" sz="1600" dirty="0" smtClean="0">
                <a:solidFill>
                  <a:srgbClr val="556169"/>
                </a:solidFill>
                <a:latin typeface="Georgia"/>
                <a:cs typeface="Georgia"/>
              </a:rPr>
              <a:t>recording</a:t>
            </a:r>
          </a:p>
        </p:txBody>
      </p:sp>
    </p:spTree>
    <p:extLst>
      <p:ext uri="{BB962C8B-B14F-4D97-AF65-F5344CB8AC3E}">
        <p14:creationId xmlns:p14="http://schemas.microsoft.com/office/powerpoint/2010/main" val="2461263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3352"/>
            <a:ext cx="7859216" cy="413268"/>
          </a:xfrm>
        </p:spPr>
        <p:txBody>
          <a:bodyPr/>
          <a:lstStyle/>
          <a:p>
            <a:r>
              <a:rPr lang="en-GB" dirty="0" smtClean="0"/>
              <a:t>Effect of </a:t>
            </a:r>
            <a:r>
              <a:rPr lang="en-GB" dirty="0" err="1"/>
              <a:t>Interaural</a:t>
            </a:r>
            <a:r>
              <a:rPr lang="en-GB" dirty="0"/>
              <a:t> magnitude difference (IMD)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9" y="1052736"/>
            <a:ext cx="8465842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DCASE 2016 Audio Tagging Task - Development Set</a:t>
            </a:r>
            <a:br>
              <a:rPr lang="en-GB" sz="2400" dirty="0" smtClean="0"/>
            </a:br>
            <a:r>
              <a:rPr lang="en-GB" sz="2400" dirty="0" smtClean="0"/>
              <a:t>Equal Error Rate (EER)</a:t>
            </a:r>
            <a:br>
              <a:rPr lang="en-GB" sz="2400" dirty="0" smtClean="0"/>
            </a:br>
            <a:r>
              <a:rPr lang="en-GB" sz="2400" dirty="0" smtClean="0"/>
              <a:t>Spectrogram (Spec), Raw waveform (RAW),  Mel filter </a:t>
            </a:r>
            <a:r>
              <a:rPr lang="en-GB" sz="2400" dirty="0"/>
              <a:t>bank (</a:t>
            </a:r>
            <a:r>
              <a:rPr lang="en-GB" sz="2400" dirty="0" smtClean="0"/>
              <a:t>MFB)</a:t>
            </a:r>
            <a:br>
              <a:rPr lang="en-GB" sz="2400" dirty="0" smtClean="0"/>
            </a:br>
            <a:r>
              <a:rPr lang="en-GB" sz="2400" dirty="0" smtClean="0"/>
              <a:t>Result: Adding IMD improves performance</a:t>
            </a:r>
          </a:p>
          <a:p>
            <a:r>
              <a:rPr lang="en-GB" sz="2400" dirty="0" smtClean="0"/>
              <a:t>Results on 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9" y="2636912"/>
            <a:ext cx="8265369" cy="190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81" y="4581128"/>
            <a:ext cx="7418919" cy="1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18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Weakly Labelled Data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Audio Research at Surrey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20888"/>
            <a:ext cx="8229600" cy="3705275"/>
          </a:xfrm>
        </p:spPr>
        <p:txBody>
          <a:bodyPr>
            <a:normAutofit/>
          </a:bodyPr>
          <a:lstStyle/>
          <a:p>
            <a:r>
              <a:rPr lang="en-GB" sz="1800" b="1" dirty="0">
                <a:ea typeface="Calibri"/>
                <a:cs typeface="Times New Roman"/>
              </a:rPr>
              <a:t>Centre for Vision, Speech and Signal Processing (CVSSP)</a:t>
            </a:r>
          </a:p>
          <a:p>
            <a:r>
              <a:rPr lang="en-GB" sz="1800" b="1" dirty="0">
                <a:ea typeface="Calibri"/>
                <a:cs typeface="Times New Roman"/>
              </a:rPr>
              <a:t>   </a:t>
            </a:r>
            <a:r>
              <a:rPr lang="en-GB" sz="1800" dirty="0">
                <a:ea typeface="Calibri"/>
                <a:cs typeface="Times New Roman"/>
              </a:rPr>
              <a:t>Technologies for machine perception of audio scenes</a:t>
            </a:r>
          </a:p>
          <a:p>
            <a:r>
              <a:rPr lang="en-GB" sz="1800" b="1" dirty="0">
                <a:ea typeface="Calibri"/>
                <a:cs typeface="Times New Roman"/>
              </a:rPr>
              <a:t>Institute of Sound Recording (</a:t>
            </a:r>
            <a:r>
              <a:rPr lang="en-GB" sz="1800" b="1" dirty="0" err="1">
                <a:ea typeface="Calibri"/>
                <a:cs typeface="Times New Roman"/>
              </a:rPr>
              <a:t>IoSR</a:t>
            </a:r>
            <a:r>
              <a:rPr lang="en-GB" sz="1800" b="1" dirty="0">
                <a:ea typeface="Calibri"/>
                <a:cs typeface="Times New Roman"/>
              </a:rPr>
              <a:t>)</a:t>
            </a:r>
            <a:br>
              <a:rPr lang="en-GB" sz="1800" b="1" dirty="0">
                <a:ea typeface="Calibri"/>
                <a:cs typeface="Times New Roman"/>
              </a:rPr>
            </a:br>
            <a:r>
              <a:rPr lang="en-GB" sz="1800" b="1" dirty="0">
                <a:ea typeface="Calibri"/>
                <a:cs typeface="Times New Roman"/>
              </a:rPr>
              <a:t>   </a:t>
            </a:r>
            <a:r>
              <a:rPr lang="en-GB" sz="1800" dirty="0">
                <a:ea typeface="Calibri"/>
                <a:cs typeface="Times New Roman"/>
              </a:rPr>
              <a:t>Research into human perception of audio quality</a:t>
            </a:r>
          </a:p>
          <a:p>
            <a:r>
              <a:rPr lang="en-GB" sz="1800" b="1" dirty="0">
                <a:ea typeface="Calibri"/>
                <a:cs typeface="Times New Roman"/>
              </a:rPr>
              <a:t>Digital World Research Centre (DWRC)</a:t>
            </a:r>
            <a:br>
              <a:rPr lang="en-GB" sz="1800" b="1" dirty="0">
                <a:ea typeface="Calibri"/>
                <a:cs typeface="Times New Roman"/>
              </a:rPr>
            </a:br>
            <a:r>
              <a:rPr lang="en-GB" sz="1800" dirty="0">
                <a:ea typeface="Calibri"/>
                <a:cs typeface="Times New Roman"/>
              </a:rPr>
              <a:t>   Design of digital technologies</a:t>
            </a:r>
          </a:p>
          <a:p>
            <a:r>
              <a:rPr lang="en-GB" sz="1800" b="1" dirty="0">
                <a:ea typeface="Calibri"/>
                <a:cs typeface="Times New Roman"/>
              </a:rPr>
              <a:t>Centre for Digital Economy (CoDE)</a:t>
            </a:r>
            <a:br>
              <a:rPr lang="en-GB" sz="1800" b="1" dirty="0">
                <a:ea typeface="Calibri"/>
                <a:cs typeface="Times New Roman"/>
              </a:rPr>
            </a:br>
            <a:r>
              <a:rPr lang="en-GB" sz="1800" dirty="0">
                <a:ea typeface="Calibri"/>
                <a:cs typeface="Times New Roman"/>
              </a:rPr>
              <a:t>   New business models enabled by digital </a:t>
            </a:r>
            <a:r>
              <a:rPr lang="en-GB" sz="1800" dirty="0" smtClean="0">
                <a:ea typeface="Calibri"/>
                <a:cs typeface="Times New Roman"/>
              </a:rPr>
              <a:t>technology</a:t>
            </a:r>
            <a:endParaRPr lang="en-GB" sz="1800" dirty="0">
              <a:ea typeface="Calibri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51520" y="620688"/>
            <a:ext cx="3754759" cy="1651101"/>
          </a:xfrm>
          <a:prstGeom prst="rect">
            <a:avLst/>
          </a:prstGeom>
        </p:spPr>
        <p:txBody>
          <a:bodyPr lIns="416369" tIns="208185" rIns="416369" bIns="208185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Georgia"/>
                <a:ea typeface="+mj-ea"/>
                <a:cs typeface="Georgia"/>
              </a:defRPr>
            </a:lvl1pPr>
          </a:lstStyle>
          <a:p>
            <a:pPr>
              <a:defRPr/>
            </a:pPr>
            <a:r>
              <a:rPr lang="en-GB" sz="4800" b="1" dirty="0" smtClean="0">
                <a:solidFill>
                  <a:srgbClr val="203D75"/>
                </a:solidFill>
                <a:latin typeface="Adobe Gothic Std B" pitchFamily="34" charset="-128"/>
                <a:ea typeface="Adobe Gothic Std B" pitchFamily="34" charset="-128"/>
              </a:rPr>
              <a:t>CVSSP</a:t>
            </a:r>
          </a:p>
          <a:p>
            <a:pPr>
              <a:defRPr/>
            </a:pPr>
            <a:r>
              <a:rPr lang="en-GB" sz="1600" b="1" dirty="0">
                <a:solidFill>
                  <a:srgbClr val="203D75"/>
                </a:solidFill>
                <a:latin typeface="Adobe Gothic Std B" pitchFamily="34" charset="-128"/>
                <a:ea typeface="Adobe Gothic Std B" pitchFamily="34" charset="-128"/>
              </a:rPr>
              <a:t>Centre for Vision, Speech </a:t>
            </a:r>
            <a:br>
              <a:rPr lang="en-GB" sz="1600" b="1" dirty="0">
                <a:solidFill>
                  <a:srgbClr val="203D75"/>
                </a:solidFill>
                <a:latin typeface="Adobe Gothic Std B" pitchFamily="34" charset="-128"/>
                <a:ea typeface="Adobe Gothic Std B" pitchFamily="34" charset="-128"/>
              </a:rPr>
            </a:br>
            <a:r>
              <a:rPr lang="en-GB" sz="1600" b="1" dirty="0">
                <a:solidFill>
                  <a:srgbClr val="203D75"/>
                </a:solidFill>
                <a:latin typeface="Adobe Gothic Std B" pitchFamily="34" charset="-128"/>
                <a:ea typeface="Adobe Gothic Std B" pitchFamily="34" charset="-128"/>
              </a:rPr>
              <a:t>and Signal </a:t>
            </a:r>
            <a:r>
              <a:rPr lang="en-GB" sz="1600" b="1" dirty="0" smtClean="0">
                <a:solidFill>
                  <a:srgbClr val="203D75"/>
                </a:solidFill>
                <a:latin typeface="Adobe Gothic Std B" pitchFamily="34" charset="-128"/>
                <a:ea typeface="Adobe Gothic Std B" pitchFamily="34" charset="-128"/>
              </a:rPr>
              <a:t>Processing</a:t>
            </a:r>
            <a:endParaRPr lang="en-GB" sz="1600" b="1" dirty="0">
              <a:solidFill>
                <a:srgbClr val="203D75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7" y="1044862"/>
            <a:ext cx="2274343" cy="655946"/>
          </a:xfrm>
          <a:prstGeom prst="rect">
            <a:avLst/>
          </a:prstGeom>
        </p:spPr>
      </p:pic>
      <p:pic>
        <p:nvPicPr>
          <p:cNvPr id="6" name="Picture 2" descr="dwrc-oran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45967"/>
            <a:ext cx="694559" cy="85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64" y="1096092"/>
            <a:ext cx="1310436" cy="460700"/>
          </a:xfrm>
          <a:prstGeom prst="rect">
            <a:avLst/>
          </a:prstGeom>
        </p:spPr>
      </p:pic>
      <p:pic>
        <p:nvPicPr>
          <p:cNvPr id="8" name="Picture 2" descr="http://s3a-spatialaudio.org/uploads/2015/05/cropped-s3a_logo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3423" y="4437112"/>
            <a:ext cx="2500277" cy="720080"/>
          </a:xfrm>
          <a:prstGeom prst="rect">
            <a:avLst/>
          </a:prstGeom>
          <a:noFill/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7942" y="5238424"/>
            <a:ext cx="1685019" cy="15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3160" y="5238424"/>
            <a:ext cx="1123314" cy="150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Audio Commons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28575" y="2006020"/>
            <a:ext cx="1011305" cy="680637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907944"/>
            <a:ext cx="2308586" cy="1385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alphaModFix amt="90000"/>
          </a:blip>
          <a:stretch>
            <a:fillRect/>
          </a:stretch>
        </p:blipFill>
        <p:spPr>
          <a:xfrm>
            <a:off x="3622837" y="5164735"/>
            <a:ext cx="1548153" cy="15481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3528" y="5157192"/>
            <a:ext cx="3221832" cy="15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9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Weakly labelled data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Weak labels - class for whole chunk</a:t>
            </a:r>
          </a:p>
          <a:p>
            <a:r>
              <a:rPr lang="en-GB" dirty="0"/>
              <a:t>	</a:t>
            </a:r>
            <a:r>
              <a:rPr lang="en-GB" dirty="0" smtClean="0"/>
              <a:t>“Class X is in here somewhere”</a:t>
            </a:r>
          </a:p>
          <a:p>
            <a:r>
              <a:rPr lang="en-GB" dirty="0" smtClean="0"/>
              <a:t>Compare: Strong labels – class for each frame/block</a:t>
            </a:r>
          </a:p>
          <a:p>
            <a:r>
              <a:rPr lang="en-GB" dirty="0"/>
              <a:t>	</a:t>
            </a:r>
            <a:r>
              <a:rPr lang="en-GB" dirty="0" smtClean="0"/>
              <a:t>“Class X is here and here”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94" y="3789040"/>
            <a:ext cx="4477522" cy="2826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9952" y="1043444"/>
            <a:ext cx="484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With: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Qiuqiang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Kong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Yong Xu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Wenwu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Wang</a:t>
            </a:r>
            <a:endParaRPr lang="en-GB" sz="1400" dirty="0" smtClean="0">
              <a:solidFill>
                <a:schemeClr val="bg2">
                  <a:lumMod val="75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22831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Joint detection and classification (JDC)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7544" y="1600200"/>
                <a:ext cx="8229600" cy="49251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Detector: Important blocks</a:t>
                </a:r>
              </a:p>
              <a:p>
                <a:r>
                  <a:rPr lang="en-GB" dirty="0"/>
                  <a:t>Classifier: Class estimate</a:t>
                </a:r>
              </a:p>
              <a:p>
                <a:endParaRPr lang="en-GB" dirty="0"/>
              </a:p>
              <a:p>
                <a:r>
                  <a:rPr lang="en-GB" dirty="0"/>
                  <a:t>Combine output of </a:t>
                </a:r>
                <a:br>
                  <a:rPr lang="en-GB" dirty="0"/>
                </a:br>
                <a:r>
                  <a:rPr lang="en-GB" dirty="0"/>
                  <a:t>detector and the </a:t>
                </a:r>
                <a:r>
                  <a:rPr lang="en-GB" dirty="0" smtClean="0"/>
                  <a:t>classifier</a:t>
                </a:r>
                <a:br>
                  <a:rPr lang="en-GB" dirty="0" smtClean="0"/>
                </a:br>
                <a:r>
                  <a:rPr lang="en-GB" dirty="0" smtClean="0"/>
                  <a:t>(“weighted pooling”)</a:t>
                </a:r>
                <a:endParaRPr lang="en-GB" dirty="0"/>
              </a:p>
              <a:p>
                <a:r>
                  <a:rPr lang="en-GB" dirty="0" smtClean="0"/>
                  <a:t/>
                </a:r>
                <a:br>
                  <a:rPr lang="en-GB" dirty="0" smtClean="0"/>
                </a:br>
                <a:r>
                  <a:rPr lang="en-GB" dirty="0" smtClean="0"/>
                  <a:t>	</a:t>
                </a:r>
                <a:r>
                  <a:rPr lang="en-GB" dirty="0"/>
                  <a:t>						where</a:t>
                </a:r>
              </a:p>
              <a:p>
                <a:endParaRPr lang="en-GB" dirty="0" smtClean="0"/>
              </a:p>
              <a:p>
                <a:r>
                  <a:rPr lang="en-GB" dirty="0"/>
                  <a:t>class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 smtClean="0"/>
                  <a:t>, block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 smtClean="0"/>
                  <a:t>, detector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sub>
                    </m:sSub>
                  </m:oMath>
                </a14:m>
                <a:r>
                  <a:rPr lang="en-GB" dirty="0" smtClean="0"/>
                  <a:t>,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r>
                  <a:rPr lang="en-GB" dirty="0" smtClean="0"/>
                  <a:t>Final class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1600200"/>
                <a:ext cx="8229600" cy="4925144"/>
              </a:xfrm>
              <a:blipFill>
                <a:blip r:embed="rId2"/>
                <a:stretch>
                  <a:fillRect l="-1556" t="-2107" b="-3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756" y="1484784"/>
            <a:ext cx="400807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5" y="4389151"/>
            <a:ext cx="2860418" cy="840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300513"/>
            <a:ext cx="2328862" cy="9286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84168" y="638132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[Kong, Xu, Wang, P, ICASSP 2017]</a:t>
            </a:r>
          </a:p>
        </p:txBody>
      </p:sp>
    </p:spTree>
    <p:extLst>
      <p:ext uri="{BB962C8B-B14F-4D97-AF65-F5344CB8AC3E}">
        <p14:creationId xmlns:p14="http://schemas.microsoft.com/office/powerpoint/2010/main" val="3770932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Joint Detection-Classification: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33824"/>
            <a:ext cx="3486994" cy="390734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283968" y="1196752"/>
            <a:ext cx="4032448" cy="3423309"/>
            <a:chOff x="5333033" y="1412776"/>
            <a:chExt cx="3353767" cy="4752528"/>
          </a:xfrm>
        </p:grpSpPr>
        <p:sp>
          <p:nvSpPr>
            <p:cNvPr id="5" name="TextBox 4"/>
            <p:cNvSpPr txBox="1"/>
            <p:nvPr/>
          </p:nvSpPr>
          <p:spPr>
            <a:xfrm>
              <a:off x="5333033" y="1412776"/>
              <a:ext cx="2294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Mel Spectrogram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3033" y="2276872"/>
              <a:ext cx="2294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JDC Detector output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33033" y="3193231"/>
              <a:ext cx="2294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JDC Classifier output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3033" y="4057327"/>
              <a:ext cx="3353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smtClean="0">
                  <a:solidFill>
                    <a:srgbClr val="556169"/>
                  </a:solidFill>
                  <a:latin typeface="Georgia"/>
                  <a:cs typeface="Georgia"/>
                </a:rPr>
                <a:t>JDC Detector-Classifier output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3033" y="4921423"/>
              <a:ext cx="28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Compare: Back-of-Blocks model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3033" y="5857527"/>
              <a:ext cx="2839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Labels</a:t>
              </a:r>
            </a:p>
          </p:txBody>
        </p:sp>
      </p:grpSp>
      <p:graphicFrame>
        <p:nvGraphicFramePr>
          <p:cNvPr id="11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6230"/>
              </p:ext>
            </p:extLst>
          </p:nvPr>
        </p:nvGraphicFramePr>
        <p:xfrm>
          <a:off x="1259632" y="5085184"/>
          <a:ext cx="6120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solidFill>
                            <a:schemeClr val="tx1"/>
                          </a:solidFill>
                        </a:rPr>
                        <a:t>Equal</a:t>
                      </a:r>
                      <a:r>
                        <a:rPr lang="en-GB" sz="1800" b="0" baseline="0" dirty="0" smtClean="0">
                          <a:solidFill>
                            <a:schemeClr val="tx1"/>
                          </a:solidFill>
                        </a:rPr>
                        <a:t> Error Rate for method:</a:t>
                      </a:r>
                      <a:endParaRPr lang="en-GB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solidFill>
                            <a:sysClr val="windowText" lastClr="000000"/>
                          </a:solidFill>
                        </a:rPr>
                        <a:t>EER (dev.</a:t>
                      </a:r>
                      <a:r>
                        <a:rPr lang="en-GB" sz="1800" b="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r>
                        <a:rPr lang="en-GB" sz="1800" b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 smtClean="0">
                          <a:solidFill>
                            <a:sysClr val="windowText" lastClr="000000"/>
                          </a:solidFill>
                        </a:rPr>
                        <a:t>EER (test data)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MFCC +</a:t>
                      </a:r>
                      <a:r>
                        <a:rPr lang="en-GB" sz="1800" baseline="0" dirty="0" smtClean="0"/>
                        <a:t> GMM (baseline)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21.3%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20.9%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Bag of blocks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16.7%</a:t>
                      </a:r>
                      <a:endParaRPr lang="en-GB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19.0%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JDC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17.3%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16.9%</a:t>
                      </a:r>
                      <a:endParaRPr lang="en-GB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243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JDC for Bird Audio Detection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040" y="1600200"/>
            <a:ext cx="375476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Comparable to mean pooling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Indicates frames for classifier focus of attention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77358"/>
            <a:ext cx="3456383" cy="3168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895" y="104849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[Kong, Xu, P, EUSIPCO 2017]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872" y="2564904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Classifier feature maps</a:t>
            </a:r>
            <a:b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</a:br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(before global pooling layer)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9872" y="4064138"/>
            <a:ext cx="3353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Detector 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7864" y="1722190"/>
            <a:ext cx="229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556169"/>
                </a:solidFill>
                <a:latin typeface="Georgia"/>
                <a:cs typeface="Georgia"/>
              </a:rPr>
              <a:t>Mel Spectrogram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92" y="4693682"/>
            <a:ext cx="4167356" cy="1043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5798774"/>
            <a:ext cx="4176464" cy="8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7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59240"/>
            <a:ext cx="6480720" cy="2518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DCASE 2017 Audio Tagging (Task 4a)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3212976"/>
            <a:ext cx="7756962" cy="3312368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Log </a:t>
            </a:r>
            <a:r>
              <a:rPr lang="en-GB" dirty="0" err="1" smtClean="0"/>
              <a:t>mel</a:t>
            </a:r>
            <a:r>
              <a:rPr lang="en-GB" dirty="0" smtClean="0"/>
              <a:t> spectrograms</a:t>
            </a:r>
          </a:p>
          <a:p>
            <a:r>
              <a:rPr lang="en-GB" dirty="0" smtClean="0"/>
              <a:t>+ Convolutional </a:t>
            </a:r>
            <a:r>
              <a:rPr lang="en-GB" dirty="0"/>
              <a:t>recurrent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neural </a:t>
            </a:r>
            <a:r>
              <a:rPr lang="en-GB" dirty="0" smtClean="0"/>
              <a:t>networks (CRNNs)</a:t>
            </a:r>
          </a:p>
          <a:p>
            <a:r>
              <a:rPr lang="en-GB" dirty="0"/>
              <a:t>+ </a:t>
            </a:r>
            <a:r>
              <a:rPr lang="en-GB" dirty="0" smtClean="0"/>
              <a:t>Mini-batch data </a:t>
            </a:r>
            <a:r>
              <a:rPr lang="en-GB" dirty="0" smtClean="0"/>
              <a:t>balancing </a:t>
            </a:r>
            <a:r>
              <a:rPr lang="en-GB" dirty="0" smtClean="0"/>
              <a:t>in</a:t>
            </a:r>
            <a:endParaRPr lang="en-GB" dirty="0" smtClean="0"/>
          </a:p>
          <a:p>
            <a:r>
              <a:rPr lang="en-GB" dirty="0" smtClean="0"/>
              <a:t>+ Attention </a:t>
            </a:r>
            <a:r>
              <a:rPr lang="en-GB" dirty="0" smtClean="0"/>
              <a:t>using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Gated </a:t>
            </a:r>
            <a:r>
              <a:rPr lang="en-GB" dirty="0" smtClean="0"/>
              <a:t>Linear Units (GLUs</a:t>
            </a:r>
            <a:r>
              <a:rPr lang="en-GB" dirty="0" smtClean="0"/>
              <a:t>)</a:t>
            </a:r>
          </a:p>
          <a:p>
            <a:r>
              <a:rPr lang="en-GB" dirty="0" smtClean="0"/>
              <a:t>+ Fusion </a:t>
            </a:r>
            <a:r>
              <a:rPr lang="en-GB" dirty="0" smtClean="0"/>
              <a:t>of </a:t>
            </a:r>
            <a:r>
              <a:rPr lang="en-GB" dirty="0" smtClean="0"/>
              <a:t>systems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DCASE </a:t>
            </a:r>
            <a:r>
              <a:rPr lang="en-GB" dirty="0" smtClean="0"/>
              <a:t>2017 Audio </a:t>
            </a:r>
            <a:r>
              <a:rPr lang="en-GB" dirty="0"/>
              <a:t>Tagging:</a:t>
            </a:r>
            <a:br>
              <a:rPr lang="en-GB" dirty="0"/>
            </a:br>
            <a:r>
              <a:rPr lang="en-GB" dirty="0" smtClean="0"/>
              <a:t>  -&gt; Best </a:t>
            </a:r>
            <a:r>
              <a:rPr lang="en-GB" dirty="0"/>
              <a:t>F1 </a:t>
            </a:r>
            <a:r>
              <a:rPr lang="en-GB" dirty="0" smtClean="0"/>
              <a:t>score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578" b="45832"/>
          <a:stretch/>
        </p:blipFill>
        <p:spPr>
          <a:xfrm>
            <a:off x="4139952" y="3665154"/>
            <a:ext cx="4709567" cy="2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6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Privacy: Are you devices listening to you?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596200" y="3429000"/>
            <a:ext cx="16482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With: </a:t>
            </a: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Jason Nurse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More and more devices you can talk to…</a:t>
            </a:r>
            <a:endParaRPr lang="en-GB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18706" y="980728"/>
            <a:ext cx="1873374" cy="5511517"/>
            <a:chOff x="3418706" y="980728"/>
            <a:chExt cx="1873374" cy="55115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980728"/>
              <a:ext cx="1544115" cy="443711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18706" y="5661248"/>
              <a:ext cx="1873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Amazon Echo</a:t>
              </a:r>
              <a:b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</a:br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(“Alexa”)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6381328"/>
            <a:ext cx="5259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556169"/>
                </a:solidFill>
                <a:latin typeface="Georgia"/>
                <a:cs typeface="Georgia"/>
              </a:rPr>
              <a:t>Images: CC-BY-SA-3.0 </a:t>
            </a:r>
            <a:r>
              <a:rPr lang="en-GB" sz="1000" dirty="0" err="1">
                <a:solidFill>
                  <a:srgbClr val="556169"/>
                </a:solidFill>
                <a:latin typeface="Georgia"/>
                <a:cs typeface="Georgia"/>
              </a:rPr>
              <a:t>Frmorrison</a:t>
            </a:r>
            <a:r>
              <a:rPr lang="en-GB" sz="1000" dirty="0">
                <a:solidFill>
                  <a:srgbClr val="556169"/>
                </a:solidFill>
                <a:latin typeface="Georgia"/>
                <a:cs typeface="Georgia"/>
              </a:rPr>
              <a:t> at English </a:t>
            </a:r>
            <a: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  <a:t>Wikipedia; </a:t>
            </a:r>
            <a:r>
              <a:rPr lang="en-GB" sz="1000" dirty="0">
                <a:solidFill>
                  <a:srgbClr val="556169"/>
                </a:solidFill>
                <a:latin typeface="Georgia"/>
                <a:cs typeface="Georgia"/>
              </a:rPr>
              <a:t>CC BY-SA 4.0 </a:t>
            </a:r>
            <a:r>
              <a:rPr lang="en-GB" sz="1000" dirty="0" err="1" smtClean="0">
                <a:solidFill>
                  <a:srgbClr val="556169"/>
                </a:solidFill>
                <a:latin typeface="Georgia"/>
                <a:cs typeface="Georgia"/>
              </a:rPr>
              <a:t>Daniel.Cardenas</a:t>
            </a:r>
            <a: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  <a:t>; </a:t>
            </a:r>
            <a:b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</a:br>
            <a: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  <a:t>Apple </a:t>
            </a:r>
            <a:r>
              <a:rPr lang="en-GB" sz="1000" dirty="0">
                <a:solidFill>
                  <a:srgbClr val="556169"/>
                </a:solidFill>
                <a:latin typeface="Georgia"/>
                <a:cs typeface="Georgia"/>
              </a:rPr>
              <a:t>Press </a:t>
            </a:r>
            <a: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  <a:t>Release; Microsoft </a:t>
            </a:r>
            <a:r>
              <a:rPr lang="en-GB" sz="1000" dirty="0">
                <a:solidFill>
                  <a:srgbClr val="556169"/>
                </a:solidFill>
                <a:latin typeface="Georgia"/>
                <a:cs typeface="Georgia"/>
              </a:rPr>
              <a:t>product screenshot, used with permission from Microsoft</a:t>
            </a:r>
            <a:r>
              <a:rPr lang="en-GB" sz="1000" dirty="0" smtClean="0">
                <a:solidFill>
                  <a:srgbClr val="556169"/>
                </a:solidFill>
                <a:latin typeface="Georgia"/>
                <a:cs typeface="Georgia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" y="1000907"/>
            <a:ext cx="2571989" cy="2169678"/>
            <a:chOff x="457200" y="1000907"/>
            <a:chExt cx="2571989" cy="21696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000907"/>
              <a:ext cx="2571989" cy="170801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24608" y="2708920"/>
              <a:ext cx="1847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Apple Siri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306" y="3227517"/>
            <a:ext cx="3669622" cy="3021428"/>
            <a:chOff x="254306" y="3227517"/>
            <a:chExt cx="3669622" cy="30214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06" y="3227517"/>
              <a:ext cx="1856426" cy="302142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076736" y="4470211"/>
              <a:ext cx="1847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Microsoft</a:t>
              </a:r>
            </a:p>
            <a:p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Cortana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68144" y="980728"/>
            <a:ext cx="2632349" cy="3321660"/>
            <a:chOff x="5868144" y="980728"/>
            <a:chExt cx="2632349" cy="3321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98" y="980728"/>
              <a:ext cx="2120518" cy="25202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868144" y="3471391"/>
              <a:ext cx="26323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Google Home</a:t>
              </a:r>
              <a:b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</a:br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(“OK Google”)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08104" y="4300047"/>
            <a:ext cx="3600400" cy="2441321"/>
            <a:chOff x="5508104" y="4300047"/>
            <a:chExt cx="3600400" cy="244132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8104" y="4300047"/>
              <a:ext cx="3600400" cy="200927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972099" y="6279703"/>
              <a:ext cx="2632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556169"/>
                  </a:solidFill>
                  <a:latin typeface="+mn-lt"/>
                  <a:cs typeface="Georgia"/>
                </a:rPr>
                <a:t>Apple </a:t>
              </a:r>
              <a:r>
                <a:rPr lang="en-GB" sz="2400" dirty="0" err="1" smtClean="0">
                  <a:solidFill>
                    <a:srgbClr val="556169"/>
                  </a:solidFill>
                  <a:latin typeface="+mn-lt"/>
                  <a:cs typeface="Georgia"/>
                </a:rPr>
                <a:t>HomePod</a:t>
              </a:r>
              <a:endParaRPr lang="en-GB" sz="2400" dirty="0" smtClean="0">
                <a:solidFill>
                  <a:srgbClr val="556169"/>
                </a:solidFill>
                <a:latin typeface="+mn-lt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790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val Callout 218"/>
          <p:cNvSpPr/>
          <p:nvPr/>
        </p:nvSpPr>
        <p:spPr>
          <a:xfrm>
            <a:off x="2051720" y="980728"/>
            <a:ext cx="1800200" cy="1224136"/>
          </a:xfrm>
          <a:prstGeom prst="wedgeEllipseCallout">
            <a:avLst>
              <a:gd name="adj1" fmla="val -63772"/>
              <a:gd name="adj2" fmla="val 1706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“OK Google,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What’s </a:t>
            </a:r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weather?</a:t>
            </a:r>
            <a:r>
              <a:rPr lang="en-GB" dirty="0" smtClean="0">
                <a:solidFill>
                  <a:schemeClr val="tx1"/>
                </a:solidFill>
              </a:rPr>
              <a:t>”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69" name="Curved Connector 168"/>
          <p:cNvCxnSpPr/>
          <p:nvPr/>
        </p:nvCxnSpPr>
        <p:spPr>
          <a:xfrm>
            <a:off x="1667209" y="4434031"/>
            <a:ext cx="1646396" cy="404797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urved Connector 165"/>
          <p:cNvCxnSpPr/>
          <p:nvPr/>
        </p:nvCxnSpPr>
        <p:spPr>
          <a:xfrm>
            <a:off x="4669481" y="4937121"/>
            <a:ext cx="1586718" cy="331823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/>
          <p:cNvCxnSpPr/>
          <p:nvPr/>
        </p:nvCxnSpPr>
        <p:spPr>
          <a:xfrm flipV="1">
            <a:off x="4827541" y="3777504"/>
            <a:ext cx="1900495" cy="443584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Callout 6"/>
          <p:cNvSpPr/>
          <p:nvPr/>
        </p:nvSpPr>
        <p:spPr>
          <a:xfrm>
            <a:off x="2047516" y="980728"/>
            <a:ext cx="1800200" cy="1224136"/>
          </a:xfrm>
          <a:prstGeom prst="wedgeEllipseCallout">
            <a:avLst>
              <a:gd name="adj1" fmla="val -63772"/>
              <a:gd name="adj2" fmla="val 1706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“OK Google,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What’s </a:t>
            </a:r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weather?”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271314" y="2852936"/>
            <a:ext cx="914400" cy="304800"/>
            <a:chOff x="3744" y="1728"/>
            <a:chExt cx="576" cy="1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Oval 5" descr="Outlined diamond"/>
            <p:cNvSpPr>
              <a:spLocks noChangeArrowheads="1"/>
            </p:cNvSpPr>
            <p:nvPr/>
          </p:nvSpPr>
          <p:spPr bwMode="auto">
            <a:xfrm>
              <a:off x="3744" y="1728"/>
              <a:ext cx="144" cy="144"/>
            </a:xfrm>
            <a:prstGeom prst="ellipse">
              <a:avLst/>
            </a:prstGeom>
            <a:pattFill prst="openDmnd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888" y="1776"/>
              <a:ext cx="192" cy="4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" name="AutoShape 7"/>
            <p:cNvCxnSpPr>
              <a:cxnSpLocks noChangeShapeType="1"/>
              <a:stCxn id="11" idx="3"/>
            </p:cNvCxnSpPr>
            <p:nvPr/>
          </p:nvCxnSpPr>
          <p:spPr bwMode="auto">
            <a:xfrm>
              <a:off x="4080" y="1800"/>
              <a:ext cx="240" cy="1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" name="Flowchart: Magnetic Disk 3"/>
          <p:cNvSpPr/>
          <p:nvPr/>
        </p:nvSpPr>
        <p:spPr>
          <a:xfrm>
            <a:off x="571352" y="3140968"/>
            <a:ext cx="1188132" cy="1512168"/>
          </a:xfrm>
          <a:prstGeom prst="flowChartMagneticDisk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6010819" y="3186264"/>
            <a:ext cx="2661433" cy="2330968"/>
            <a:chOff x="5436096" y="1796761"/>
            <a:chExt cx="3672408" cy="3216415"/>
          </a:xfrm>
        </p:grpSpPr>
        <p:grpSp>
          <p:nvGrpSpPr>
            <p:cNvPr id="123" name="Group 122"/>
            <p:cNvGrpSpPr>
              <a:grpSpLocks noChangeAspect="1"/>
            </p:cNvGrpSpPr>
            <p:nvPr/>
          </p:nvGrpSpPr>
          <p:grpSpPr>
            <a:xfrm>
              <a:off x="6666354" y="1796761"/>
              <a:ext cx="2442150" cy="1992279"/>
              <a:chOff x="5220072" y="2636912"/>
              <a:chExt cx="2736304" cy="2232248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5220072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137" name="Cube 136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38" name="Group 137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144" name="Sun 143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Sun 144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6" name="Oval 145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Oval 146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140" name="Straight Connector 139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Group 124"/>
              <p:cNvGrpSpPr/>
              <p:nvPr/>
            </p:nvGrpSpPr>
            <p:grpSpPr>
              <a:xfrm>
                <a:off x="6516216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126" name="Cube 125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27" name="Group 126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133" name="Sun 132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Sun 133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Oval 134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Oval 135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6090288" y="2300815"/>
              <a:ext cx="2570684" cy="2097137"/>
              <a:chOff x="5220072" y="2636912"/>
              <a:chExt cx="2736304" cy="2232248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5220072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112" name="Cube 111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13" name="Group 112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119" name="Sun 118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0" name="Sun 119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1" name="Oval 120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2" name="Oval 121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/>
              <p:cNvGrpSpPr/>
              <p:nvPr/>
            </p:nvGrpSpPr>
            <p:grpSpPr>
              <a:xfrm>
                <a:off x="6516216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101" name="Cube 100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2" name="Group 101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108" name="Sun 107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9" name="Sun 108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0" name="Oval 109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1" name="Oval 110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7" name="Group 96"/>
            <p:cNvGrpSpPr/>
            <p:nvPr/>
          </p:nvGrpSpPr>
          <p:grpSpPr>
            <a:xfrm>
              <a:off x="5436096" y="2780928"/>
              <a:ext cx="2736304" cy="2232248"/>
              <a:chOff x="5220072" y="2636912"/>
              <a:chExt cx="2736304" cy="223224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220072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50" name="Cube 49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57" name="Sun 56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Sun 57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9" name="Oval 58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0" name="Oval 59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1" name="Group 60"/>
              <p:cNvGrpSpPr/>
              <p:nvPr/>
            </p:nvGrpSpPr>
            <p:grpSpPr>
              <a:xfrm>
                <a:off x="6516216" y="2636912"/>
                <a:ext cx="1440160" cy="2232248"/>
                <a:chOff x="5724128" y="1988840"/>
                <a:chExt cx="1440160" cy="2232248"/>
              </a:xfrm>
            </p:grpSpPr>
            <p:sp>
              <p:nvSpPr>
                <p:cNvPr id="62" name="Cube 61"/>
                <p:cNvSpPr/>
                <p:nvPr/>
              </p:nvSpPr>
              <p:spPr>
                <a:xfrm>
                  <a:off x="5724128" y="1988840"/>
                  <a:ext cx="1440160" cy="2232248"/>
                </a:xfrm>
                <a:prstGeom prst="cube">
                  <a:avLst>
                    <a:gd name="adj" fmla="val 22195"/>
                  </a:avLst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3" name="Group 62"/>
                <p:cNvGrpSpPr>
                  <a:grpSpLocks noChangeAspect="1"/>
                </p:cNvGrpSpPr>
                <p:nvPr/>
              </p:nvGrpSpPr>
              <p:grpSpPr>
                <a:xfrm>
                  <a:off x="5765881" y="2382729"/>
                  <a:ext cx="985213" cy="254183"/>
                  <a:chOff x="4355976" y="988792"/>
                  <a:chExt cx="1395517" cy="360040"/>
                </a:xfrm>
              </p:grpSpPr>
              <p:sp>
                <p:nvSpPr>
                  <p:cNvPr id="69" name="Sun 68"/>
                  <p:cNvSpPr/>
                  <p:nvPr/>
                </p:nvSpPr>
                <p:spPr>
                  <a:xfrm>
                    <a:off x="4355976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Sun 69"/>
                  <p:cNvSpPr/>
                  <p:nvPr/>
                </p:nvSpPr>
                <p:spPr>
                  <a:xfrm>
                    <a:off x="5109181" y="988792"/>
                    <a:ext cx="360040" cy="360040"/>
                  </a:xfrm>
                  <a:prstGeom prst="sun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Oval 70"/>
                  <p:cNvSpPr>
                    <a:spLocks noChangeAspect="1"/>
                  </p:cNvSpPr>
                  <p:nvPr/>
                </p:nvSpPr>
                <p:spPr>
                  <a:xfrm>
                    <a:off x="5580114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" name="Oval 71"/>
                  <p:cNvSpPr>
                    <a:spLocks noChangeAspect="1"/>
                  </p:cNvSpPr>
                  <p:nvPr/>
                </p:nvSpPr>
                <p:spPr>
                  <a:xfrm>
                    <a:off x="4826909" y="1083123"/>
                    <a:ext cx="171379" cy="171379"/>
                  </a:xfrm>
                  <a:prstGeom prst="ellipse">
                    <a:avLst/>
                  </a:prstGeom>
                  <a:solidFill>
                    <a:srgbClr val="FF010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5868144" y="3132584"/>
                  <a:ext cx="836527" cy="440432"/>
                  <a:chOff x="5823705" y="3132584"/>
                  <a:chExt cx="836527" cy="440432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5823705" y="31325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5823705" y="3284984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5823705" y="34206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5823705" y="3573016"/>
                    <a:ext cx="836527" cy="0"/>
                  </a:xfrm>
                  <a:prstGeom prst="line">
                    <a:avLst/>
                  </a:prstGeom>
                  <a:ln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153" name="Curved Connector 152"/>
          <p:cNvCxnSpPr>
            <a:stCxn id="4" idx="4"/>
          </p:cNvCxnSpPr>
          <p:nvPr/>
        </p:nvCxnSpPr>
        <p:spPr>
          <a:xfrm>
            <a:off x="1759484" y="3897052"/>
            <a:ext cx="1714241" cy="224739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Cloud 149"/>
          <p:cNvSpPr/>
          <p:nvPr/>
        </p:nvSpPr>
        <p:spPr>
          <a:xfrm>
            <a:off x="2998146" y="3819735"/>
            <a:ext cx="2217722" cy="1481473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flatTx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Internet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1" name="Right Arrow 160"/>
          <p:cNvSpPr/>
          <p:nvPr/>
        </p:nvSpPr>
        <p:spPr>
          <a:xfrm>
            <a:off x="3362400" y="3363967"/>
            <a:ext cx="1610222" cy="353066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3" name="Oval Callout 162"/>
          <p:cNvSpPr/>
          <p:nvPr/>
        </p:nvSpPr>
        <p:spPr>
          <a:xfrm>
            <a:off x="1979712" y="2780928"/>
            <a:ext cx="1363948" cy="980823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“What’s </a:t>
            </a:r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weather?”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4" name="Oval Callout 163"/>
          <p:cNvSpPr/>
          <p:nvPr/>
        </p:nvSpPr>
        <p:spPr>
          <a:xfrm>
            <a:off x="5076056" y="2952233"/>
            <a:ext cx="1363948" cy="980823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“What’s </a:t>
            </a:r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weather?”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4644008" y="188640"/>
            <a:ext cx="2648678" cy="2129632"/>
            <a:chOff x="2987824" y="116632"/>
            <a:chExt cx="3347593" cy="2691585"/>
          </a:xfrm>
        </p:grpSpPr>
        <p:sp>
          <p:nvSpPr>
            <p:cNvPr id="189" name="Rectangle 188"/>
            <p:cNvSpPr/>
            <p:nvPr/>
          </p:nvSpPr>
          <p:spPr>
            <a:xfrm>
              <a:off x="2987824" y="116632"/>
              <a:ext cx="3347593" cy="2691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563888" y="260648"/>
              <a:ext cx="2668500" cy="1945049"/>
              <a:chOff x="3347864" y="979895"/>
              <a:chExt cx="2668500" cy="1945049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75" name="Rectangle 174"/>
              <p:cNvSpPr/>
              <p:nvPr/>
            </p:nvSpPr>
            <p:spPr>
              <a:xfrm>
                <a:off x="3347864" y="979895"/>
                <a:ext cx="2668500" cy="1945049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74" name="Oval Callout 173"/>
              <p:cNvSpPr/>
              <p:nvPr/>
            </p:nvSpPr>
            <p:spPr>
              <a:xfrm>
                <a:off x="4572000" y="1772816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“Who is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Prime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Minister?”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Oval Callout 171"/>
              <p:cNvSpPr/>
              <p:nvPr/>
            </p:nvSpPr>
            <p:spPr>
              <a:xfrm>
                <a:off x="3347864" y="1728097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“What’s </a:t>
                </a:r>
                <a:r>
                  <a:rPr lang="en-GB" sz="14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400" dirty="0" smtClean="0">
                    <a:solidFill>
                      <a:schemeClr val="tx1"/>
                    </a:solidFill>
                  </a:rPr>
                  <a:t/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time?”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Oval Callout 172"/>
              <p:cNvSpPr/>
              <p:nvPr/>
            </p:nvSpPr>
            <p:spPr>
              <a:xfrm>
                <a:off x="4211960" y="1008017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“How far is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London?”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3347864" y="476672"/>
              <a:ext cx="2668500" cy="1945049"/>
              <a:chOff x="3347864" y="979895"/>
              <a:chExt cx="2668500" cy="1945049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79" name="Rectangle 178"/>
              <p:cNvSpPr/>
              <p:nvPr/>
            </p:nvSpPr>
            <p:spPr>
              <a:xfrm>
                <a:off x="3347864" y="979895"/>
                <a:ext cx="2668500" cy="1945049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80" name="Oval Callout 179"/>
              <p:cNvSpPr/>
              <p:nvPr/>
            </p:nvSpPr>
            <p:spPr>
              <a:xfrm>
                <a:off x="4572000" y="1772816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“Who is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Prime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Minister?”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Oval Callout 180"/>
              <p:cNvSpPr/>
              <p:nvPr/>
            </p:nvSpPr>
            <p:spPr>
              <a:xfrm>
                <a:off x="3347864" y="1728097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“What’s </a:t>
                </a:r>
                <a:r>
                  <a:rPr lang="en-GB" sz="14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400" dirty="0" smtClean="0">
                    <a:solidFill>
                      <a:schemeClr val="tx1"/>
                    </a:solidFill>
                  </a:rPr>
                  <a:t/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time?”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Oval Callout 181"/>
              <p:cNvSpPr/>
              <p:nvPr/>
            </p:nvSpPr>
            <p:spPr>
              <a:xfrm>
                <a:off x="4211960" y="1008017"/>
                <a:ext cx="1363948" cy="980823"/>
              </a:xfrm>
              <a:prstGeom prst="wedgeEllipseCallou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“How far is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London?”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3059832" y="692696"/>
              <a:ext cx="2668500" cy="1945049"/>
              <a:chOff x="3347864" y="979895"/>
              <a:chExt cx="2668500" cy="1945049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347864" y="979895"/>
                <a:ext cx="2668500" cy="1945049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85" name="Oval Callout 184"/>
              <p:cNvSpPr/>
              <p:nvPr/>
            </p:nvSpPr>
            <p:spPr>
              <a:xfrm>
                <a:off x="4572000" y="1772816"/>
                <a:ext cx="1363948" cy="980823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“Who is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Prime 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Minister?”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Oval Callout 185"/>
              <p:cNvSpPr/>
              <p:nvPr/>
            </p:nvSpPr>
            <p:spPr>
              <a:xfrm>
                <a:off x="3347864" y="1728097"/>
                <a:ext cx="1363948" cy="980823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“What’s </a:t>
                </a:r>
                <a:r>
                  <a:rPr lang="en-GB" sz="14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400" dirty="0" smtClean="0">
                    <a:solidFill>
                      <a:schemeClr val="tx1"/>
                    </a:solidFill>
                  </a:rPr>
                  <a:t/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time?”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Oval Callout 186"/>
              <p:cNvSpPr/>
              <p:nvPr/>
            </p:nvSpPr>
            <p:spPr>
              <a:xfrm>
                <a:off x="4211960" y="1008017"/>
                <a:ext cx="1363948" cy="980823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“How far is</a:t>
                </a:r>
                <a:br>
                  <a:rPr lang="en-GB" sz="1400" dirty="0" smtClean="0">
                    <a:solidFill>
                      <a:schemeClr val="tx1"/>
                    </a:solidFill>
                  </a:rPr>
                </a:br>
                <a:r>
                  <a:rPr lang="en-GB" sz="1400" dirty="0" smtClean="0">
                    <a:solidFill>
                      <a:schemeClr val="tx1"/>
                    </a:solidFill>
                  </a:rPr>
                  <a:t>London?”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0" name="Right Arrow 189"/>
          <p:cNvSpPr/>
          <p:nvPr/>
        </p:nvSpPr>
        <p:spPr>
          <a:xfrm rot="5400000" flipV="1">
            <a:off x="8246562" y="2418734"/>
            <a:ext cx="499747" cy="504056"/>
          </a:xfrm>
          <a:prstGeom prst="rightArrow">
            <a:avLst/>
          </a:prstGeom>
          <a:solidFill>
            <a:srgbClr val="C6E6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Line Callout 2 192"/>
          <p:cNvSpPr/>
          <p:nvPr/>
        </p:nvSpPr>
        <p:spPr>
          <a:xfrm flipH="1">
            <a:off x="3708939" y="5835959"/>
            <a:ext cx="1434921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2793"/>
              <a:gd name="adj6" fmla="val -234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30 degrees and sunny</a:t>
            </a:r>
            <a:endParaRPr lang="en-GB" dirty="0"/>
          </a:p>
        </p:txBody>
      </p:sp>
      <p:grpSp>
        <p:nvGrpSpPr>
          <p:cNvPr id="198" name="Group 197"/>
          <p:cNvGrpSpPr/>
          <p:nvPr/>
        </p:nvGrpSpPr>
        <p:grpSpPr>
          <a:xfrm>
            <a:off x="1759484" y="5445224"/>
            <a:ext cx="559439" cy="864096"/>
            <a:chOff x="1378612" y="5708221"/>
            <a:chExt cx="559439" cy="864096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195" name="Trapezoid 194"/>
            <p:cNvSpPr/>
            <p:nvPr/>
          </p:nvSpPr>
          <p:spPr>
            <a:xfrm rot="5400000">
              <a:off x="1115616" y="5971217"/>
              <a:ext cx="864096" cy="338103"/>
            </a:xfrm>
            <a:prstGeom prst="trapezoid">
              <a:avLst>
                <a:gd name="adj" fmla="val 86339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722027" y="6007220"/>
              <a:ext cx="216024" cy="266095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0" name="Curved Connector 199"/>
          <p:cNvCxnSpPr>
            <a:stCxn id="4" idx="3"/>
            <a:endCxn id="197" idx="3"/>
          </p:cNvCxnSpPr>
          <p:nvPr/>
        </p:nvCxnSpPr>
        <p:spPr>
          <a:xfrm rot="16200000" flipH="1">
            <a:off x="1130103" y="4688450"/>
            <a:ext cx="1224135" cy="1153505"/>
          </a:xfrm>
          <a:prstGeom prst="curvedConnector4">
            <a:avLst>
              <a:gd name="adj1" fmla="val 44566"/>
              <a:gd name="adj2" fmla="val 1198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ight Arrow 201"/>
          <p:cNvSpPr/>
          <p:nvPr/>
        </p:nvSpPr>
        <p:spPr>
          <a:xfrm flipH="1">
            <a:off x="3127636" y="5358947"/>
            <a:ext cx="1800200" cy="374309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4" name="Oval Callout 203"/>
          <p:cNvSpPr/>
          <p:nvPr/>
        </p:nvSpPr>
        <p:spPr>
          <a:xfrm>
            <a:off x="179512" y="5301208"/>
            <a:ext cx="1363948" cy="980823"/>
          </a:xfrm>
          <a:prstGeom prst="wedgeEllipseCallout">
            <a:avLst>
              <a:gd name="adj1" fmla="val 51046"/>
              <a:gd name="adj2" fmla="val 3655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“30 degrees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and sunny”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5" name="Title 1"/>
          <p:cNvSpPr>
            <a:spLocks noGrp="1"/>
          </p:cNvSpPr>
          <p:nvPr>
            <p:ph type="title"/>
          </p:nvPr>
        </p:nvSpPr>
        <p:spPr>
          <a:xfrm>
            <a:off x="457200" y="423352"/>
            <a:ext cx="5284615" cy="413268"/>
          </a:xfrm>
        </p:spPr>
        <p:txBody>
          <a:bodyPr>
            <a:noAutofit/>
          </a:bodyPr>
          <a:lstStyle/>
          <a:p>
            <a:r>
              <a:rPr lang="en-GB" sz="2800" dirty="0" smtClean="0"/>
              <a:t>Where does the data go?</a:t>
            </a:r>
            <a:endParaRPr lang="en-GB" sz="2800" dirty="0"/>
          </a:p>
        </p:txBody>
      </p:sp>
      <p:sp>
        <p:nvSpPr>
          <p:cNvPr id="206" name="Smiley Face 205"/>
          <p:cNvSpPr/>
          <p:nvPr/>
        </p:nvSpPr>
        <p:spPr>
          <a:xfrm>
            <a:off x="751372" y="1124744"/>
            <a:ext cx="928446" cy="928446"/>
          </a:xfrm>
          <a:prstGeom prst="smileyFace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4" name="Group 213"/>
          <p:cNvGrpSpPr/>
          <p:nvPr/>
        </p:nvGrpSpPr>
        <p:grpSpPr>
          <a:xfrm rot="9927040">
            <a:off x="445055" y="1722752"/>
            <a:ext cx="858963" cy="869369"/>
            <a:chOff x="4139952" y="985781"/>
            <a:chExt cx="970054" cy="970054"/>
          </a:xfrm>
        </p:grpSpPr>
        <p:sp>
          <p:nvSpPr>
            <p:cNvPr id="211" name="Arc 210"/>
            <p:cNvSpPr/>
            <p:nvPr/>
          </p:nvSpPr>
          <p:spPr>
            <a:xfrm>
              <a:off x="4326299" y="1167075"/>
              <a:ext cx="605741" cy="6057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Arc 211"/>
            <p:cNvSpPr/>
            <p:nvPr/>
          </p:nvSpPr>
          <p:spPr>
            <a:xfrm>
              <a:off x="4139952" y="985781"/>
              <a:ext cx="970054" cy="97005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Arc 212"/>
            <p:cNvSpPr/>
            <p:nvPr/>
          </p:nvSpPr>
          <p:spPr>
            <a:xfrm>
              <a:off x="4427984" y="1378826"/>
              <a:ext cx="321982" cy="321982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5" name="Oval Callout 214"/>
          <p:cNvSpPr>
            <a:spLocks noChangeAspect="1"/>
          </p:cNvSpPr>
          <p:nvPr/>
        </p:nvSpPr>
        <p:spPr>
          <a:xfrm>
            <a:off x="7164288" y="2276872"/>
            <a:ext cx="913844" cy="657151"/>
          </a:xfrm>
          <a:prstGeom prst="wedgeEllipseCallout">
            <a:avLst>
              <a:gd name="adj1" fmla="val -54874"/>
              <a:gd name="adj2" fmla="val 4098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“What’s </a:t>
            </a:r>
            <a:r>
              <a:rPr lang="en-GB" sz="1200" dirty="0">
                <a:solidFill>
                  <a:schemeClr val="tx1"/>
                </a:solidFill>
              </a:rPr>
              <a:t>the </a:t>
            </a:r>
            <a:r>
              <a:rPr lang="en-GB" sz="1200" dirty="0" smtClean="0">
                <a:solidFill>
                  <a:schemeClr val="tx1"/>
                </a:solidFill>
              </a:rPr>
              <a:t/>
            </a:r>
            <a:br>
              <a:rPr lang="en-GB" sz="1200" dirty="0" smtClean="0">
                <a:solidFill>
                  <a:schemeClr val="tx1"/>
                </a:solidFill>
              </a:rPr>
            </a:br>
            <a:r>
              <a:rPr lang="en-GB" sz="1200" dirty="0" smtClean="0">
                <a:solidFill>
                  <a:schemeClr val="tx1"/>
                </a:solidFill>
              </a:rPr>
              <a:t>weather?”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16" name="Right Arrow 215"/>
          <p:cNvSpPr/>
          <p:nvPr/>
        </p:nvSpPr>
        <p:spPr>
          <a:xfrm rot="14453681">
            <a:off x="6608089" y="2620036"/>
            <a:ext cx="499747" cy="504056"/>
          </a:xfrm>
          <a:prstGeom prst="rightArrow">
            <a:avLst/>
          </a:prstGeom>
          <a:solidFill>
            <a:srgbClr val="C6E6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Oval Callout 216"/>
          <p:cNvSpPr>
            <a:spLocks noChangeAspect="1"/>
          </p:cNvSpPr>
          <p:nvPr/>
        </p:nvSpPr>
        <p:spPr>
          <a:xfrm>
            <a:off x="5076056" y="755625"/>
            <a:ext cx="913844" cy="657151"/>
          </a:xfrm>
          <a:prstGeom prst="wedgeEllipseCallout">
            <a:avLst>
              <a:gd name="adj1" fmla="val -54874"/>
              <a:gd name="adj2" fmla="val 4098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“What’s </a:t>
            </a:r>
            <a:r>
              <a:rPr lang="en-GB" sz="1200" dirty="0">
                <a:solidFill>
                  <a:schemeClr val="tx1"/>
                </a:solidFill>
              </a:rPr>
              <a:t>the </a:t>
            </a:r>
            <a:r>
              <a:rPr lang="en-GB" sz="1200" dirty="0" smtClean="0">
                <a:solidFill>
                  <a:schemeClr val="tx1"/>
                </a:solidFill>
              </a:rPr>
              <a:t/>
            </a:r>
            <a:br>
              <a:rPr lang="en-GB" sz="1200" dirty="0" smtClean="0">
                <a:solidFill>
                  <a:schemeClr val="tx1"/>
                </a:solidFill>
              </a:rPr>
            </a:br>
            <a:r>
              <a:rPr lang="en-GB" sz="1200" dirty="0" smtClean="0">
                <a:solidFill>
                  <a:schemeClr val="tx1"/>
                </a:solidFill>
              </a:rPr>
              <a:t>weather?”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20" name="Explosion 1 219"/>
          <p:cNvSpPr/>
          <p:nvPr/>
        </p:nvSpPr>
        <p:spPr>
          <a:xfrm>
            <a:off x="755576" y="3669348"/>
            <a:ext cx="812576" cy="69575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21" name="Diagram 220"/>
          <p:cNvGraphicFramePr/>
          <p:nvPr>
            <p:extLst>
              <p:ext uri="{D42A27DB-BD31-4B8C-83A1-F6EECF244321}">
                <p14:modId xmlns:p14="http://schemas.microsoft.com/office/powerpoint/2010/main" val="2922215714"/>
              </p:ext>
            </p:extLst>
          </p:nvPr>
        </p:nvGraphicFramePr>
        <p:xfrm>
          <a:off x="7712542" y="1052736"/>
          <a:ext cx="1107930" cy="118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2" name="Right Arrow 221"/>
          <p:cNvSpPr/>
          <p:nvPr/>
        </p:nvSpPr>
        <p:spPr>
          <a:xfrm rot="2641106" flipV="1">
            <a:off x="7381151" y="903338"/>
            <a:ext cx="499747" cy="504056"/>
          </a:xfrm>
          <a:prstGeom prst="rightArrow">
            <a:avLst/>
          </a:prstGeom>
          <a:solidFill>
            <a:srgbClr val="C6E6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698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7" grpId="0" animBg="1"/>
      <p:bldP spid="150" grpId="0" animBg="1"/>
      <p:bldP spid="161" grpId="0" animBg="1"/>
      <p:bldP spid="163" grpId="0" animBg="1"/>
      <p:bldP spid="164" grpId="0" animBg="1"/>
      <p:bldP spid="190" grpId="0" animBg="1"/>
      <p:bldP spid="193" grpId="0" animBg="1"/>
      <p:bldP spid="202" grpId="0" animBg="1"/>
      <p:bldP spid="204" grpId="0" animBg="1"/>
      <p:bldP spid="215" grpId="0" animBg="1"/>
      <p:bldP spid="216" grpId="0" animBg="1"/>
      <p:bldP spid="217" grpId="0" animBg="1"/>
      <p:bldP spid="220" grpId="0" animBg="1"/>
      <p:bldGraphic spid="221" grpId="0">
        <p:bldAsOne/>
      </p:bldGraphic>
      <p:bldP spid="2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But: It doesn’t just respond to you…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1628800"/>
            <a:ext cx="5063135" cy="3254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48880"/>
            <a:ext cx="4424831" cy="400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468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ways to misuse “my” voice assistant…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BURGER KING® - Connected Whopper®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659174"/>
            <a:ext cx="7416824" cy="42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45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C:\Users\markp\OneDrive\Documents\Projects\LVA-ICA 2018\CFP\Picture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235305" y="116632"/>
            <a:ext cx="2776855" cy="1896110"/>
            <a:chOff x="0" y="0"/>
            <a:chExt cx="2776855" cy="1896110"/>
          </a:xfrm>
        </p:grpSpPr>
        <p:sp>
          <p:nvSpPr>
            <p:cNvPr id="15" name="Oval 14"/>
            <p:cNvSpPr/>
            <p:nvPr/>
          </p:nvSpPr>
          <p:spPr>
            <a:xfrm>
              <a:off x="423080" y="0"/>
              <a:ext cx="1896612" cy="1896110"/>
            </a:xfrm>
            <a:prstGeom prst="ellipse">
              <a:avLst/>
            </a:prstGeom>
            <a:solidFill>
              <a:srgbClr val="0033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300"/>
                </a:spcAft>
              </a:pPr>
              <a:r>
                <a:rPr lang="en-GB" sz="240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0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"/>
            <p:cNvSpPr txBox="1"/>
            <p:nvPr/>
          </p:nvSpPr>
          <p:spPr>
            <a:xfrm>
              <a:off x="0" y="409432"/>
              <a:ext cx="2776855" cy="143916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300"/>
                </a:spcAft>
              </a:pPr>
              <a:r>
                <a:rPr lang="en-GB" sz="3600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LVA  ICA</a:t>
              </a:r>
              <a:br>
                <a:rPr lang="en-GB" sz="3600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GB" sz="3600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2018</a:t>
              </a:r>
              <a:endPara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15000"/>
                </a:lnSpc>
                <a:spcAft>
                  <a:spcPts val="300"/>
                </a:spcAft>
              </a:pPr>
              <a:r>
                <a:rPr lang="en-GB" sz="3600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23528" y="2276872"/>
            <a:ext cx="8496944" cy="3290131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300"/>
              </a:spcAft>
            </a:pPr>
            <a:r>
              <a:rPr lang="en-GB" sz="28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GB" sz="2800" b="1" baseline="30000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28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Conference on</a:t>
            </a:r>
            <a:br>
              <a:rPr lang="en-GB" sz="28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8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Latent Variable Analysis </a:t>
            </a:r>
            <a:r>
              <a:rPr lang="en-GB" sz="28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Signal Separation</a:t>
            </a:r>
            <a:endParaRPr lang="en-GB" sz="105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300"/>
              </a:spcAft>
            </a:pPr>
            <a:r>
              <a:rPr lang="en-GB" sz="20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20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July 2-6, 2018       University of Surrey, Guildford, </a:t>
            </a:r>
            <a:r>
              <a:rPr lang="en-GB" sz="24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</a:t>
            </a:r>
          </a:p>
          <a:p>
            <a:pPr algn="ctr">
              <a:lnSpc>
                <a:spcPct val="115000"/>
              </a:lnSpc>
              <a:spcAft>
                <a:spcPts val="300"/>
              </a:spcAft>
            </a:pPr>
            <a:endParaRPr lang="en-GB" sz="2400" b="1" dirty="0" smtClean="0">
              <a:ln w="9525" cap="flat" cmpd="sng" algn="ctr">
                <a:solidFill>
                  <a:srgbClr val="FFFFFF"/>
                </a:solidFill>
                <a:prstDash val="solid"/>
                <a:round/>
              </a:ln>
              <a:solidFill>
                <a:schemeClr val="bg1"/>
              </a:solidFill>
              <a:effectLst>
                <a:outerShdw blurRad="12700" dist="38100" dir="2700000" algn="tl">
                  <a:schemeClr val="accent5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300"/>
              </a:spcAft>
            </a:pPr>
            <a:r>
              <a:rPr lang="en-GB" sz="24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deadline:    January 15, 2018</a:t>
            </a:r>
          </a:p>
          <a:p>
            <a:pPr algn="ctr">
              <a:lnSpc>
                <a:spcPct val="115000"/>
              </a:lnSpc>
              <a:spcAft>
                <a:spcPts val="300"/>
              </a:spcAft>
            </a:pPr>
            <a:r>
              <a:rPr lang="en-GB" sz="2400" b="1" dirty="0" smtClean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cvssp.org/events/lva-ica-2018</a:t>
            </a:r>
          </a:p>
        </p:txBody>
      </p:sp>
    </p:spTree>
    <p:extLst>
      <p:ext uri="{BB962C8B-B14F-4D97-AF65-F5344CB8AC3E}">
        <p14:creationId xmlns:p14="http://schemas.microsoft.com/office/powerpoint/2010/main" val="20832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25" dirty="0" smtClean="0"/>
              <a:t>Privacy </a:t>
            </a:r>
            <a:r>
              <a:rPr lang="en-GB" sz="3225" dirty="0"/>
              <a:t>impact if data is shared / hacked?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3" y="1434432"/>
            <a:ext cx="6706361" cy="2642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237" y="2958141"/>
            <a:ext cx="5666152" cy="356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676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01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23352"/>
            <a:ext cx="7551282" cy="413268"/>
          </a:xfrm>
        </p:spPr>
        <p:txBody>
          <a:bodyPr>
            <a:noAutofit/>
          </a:bodyPr>
          <a:lstStyle/>
          <a:p>
            <a:r>
              <a:rPr lang="en-GB" sz="2800" dirty="0" smtClean="0"/>
              <a:t>Recognizing Everyday Sounds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22845" r="5564" b="6707"/>
          <a:stretch/>
        </p:blipFill>
        <p:spPr>
          <a:xfrm>
            <a:off x="6728880" y="1297043"/>
            <a:ext cx="1586147" cy="1850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366130"/>
            <a:ext cx="1789435" cy="825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7" t="4948" r="2750" b="35292"/>
          <a:stretch/>
        </p:blipFill>
        <p:spPr>
          <a:xfrm>
            <a:off x="1691680" y="1196752"/>
            <a:ext cx="1676453" cy="21602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1520" y="1455167"/>
            <a:ext cx="1493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Birdsong</a:t>
            </a:r>
            <a:endParaRPr lang="en-GB" sz="2400" dirty="0">
              <a:solidFill>
                <a:srgbClr val="556169"/>
              </a:solidFill>
              <a:cs typeface="Georg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5936" y="1052736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Smart Homes:</a:t>
            </a:r>
          </a:p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Glass break</a:t>
            </a:r>
          </a:p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Smoke alarms, …</a:t>
            </a:r>
            <a:endParaRPr lang="en-GB" sz="2400" dirty="0">
              <a:solidFill>
                <a:srgbClr val="556169"/>
              </a:solidFill>
              <a:cs typeface="Georg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04048" y="4595644"/>
            <a:ext cx="1584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Listening</a:t>
            </a:r>
            <a:br>
              <a:rPr lang="en-GB" sz="2400" dirty="0" smtClean="0">
                <a:solidFill>
                  <a:srgbClr val="556169"/>
                </a:solidFill>
                <a:cs typeface="Georgia"/>
              </a:rPr>
            </a:br>
            <a:r>
              <a:rPr lang="en-GB" sz="2400" dirty="0" smtClean="0">
                <a:solidFill>
                  <a:srgbClr val="556169"/>
                </a:solidFill>
                <a:cs typeface="Georgia"/>
              </a:rPr>
              <a:t>out</a:t>
            </a:r>
            <a:r>
              <a:rPr lang="en-GB" sz="2400" dirty="0">
                <a:solidFill>
                  <a:srgbClr val="556169"/>
                </a:solidFill>
                <a:cs typeface="Georgia"/>
              </a:rPr>
              <a:t> </a:t>
            </a:r>
            <a:r>
              <a:rPr lang="en-GB" sz="2400" dirty="0" smtClean="0">
                <a:solidFill>
                  <a:srgbClr val="556169"/>
                </a:solidFill>
                <a:cs typeface="Georgia"/>
              </a:rPr>
              <a:t>for the</a:t>
            </a:r>
            <a:br>
              <a:rPr lang="en-GB" sz="2400" dirty="0" smtClean="0">
                <a:solidFill>
                  <a:srgbClr val="556169"/>
                </a:solidFill>
                <a:cs typeface="Georgia"/>
              </a:rPr>
            </a:br>
            <a:r>
              <a:rPr lang="en-GB" sz="2400" dirty="0" smtClean="0">
                <a:solidFill>
                  <a:srgbClr val="556169"/>
                </a:solidFill>
                <a:cs typeface="Georgia"/>
              </a:rPr>
              <a:t>elderly </a:t>
            </a:r>
            <a:br>
              <a:rPr lang="en-GB" sz="2400" dirty="0" smtClean="0">
                <a:solidFill>
                  <a:srgbClr val="556169"/>
                </a:solidFill>
                <a:cs typeface="Georgia"/>
              </a:rPr>
            </a:br>
            <a:r>
              <a:rPr lang="en-GB" sz="2400" dirty="0" smtClean="0">
                <a:solidFill>
                  <a:srgbClr val="556169"/>
                </a:solidFill>
                <a:cs typeface="Georgia"/>
              </a:rPr>
              <a:t>at home?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6381328"/>
            <a:ext cx="6133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556169"/>
                </a:solidFill>
                <a:latin typeface="+mn-lt"/>
                <a:cs typeface="Georgia"/>
              </a:rPr>
              <a:t>Images: </a:t>
            </a:r>
            <a:r>
              <a:rPr lang="en-GB" sz="1000" dirty="0" err="1" smtClean="0">
                <a:solidFill>
                  <a:srgbClr val="556169"/>
                </a:solidFill>
                <a:latin typeface="+mn-lt"/>
                <a:cs typeface="Georgia"/>
              </a:rPr>
              <a:t>Warbl</a:t>
            </a:r>
            <a:r>
              <a:rPr lang="en-GB" sz="1000" dirty="0" smtClean="0">
                <a:solidFill>
                  <a:srgbClr val="556169"/>
                </a:solidFill>
                <a:latin typeface="+mn-lt"/>
                <a:cs typeface="Georgia"/>
              </a:rPr>
              <a:t> app; Audio Analytic</a:t>
            </a:r>
            <a:r>
              <a:rPr lang="en-GB" sz="1000" dirty="0">
                <a:solidFill>
                  <a:srgbClr val="556169"/>
                </a:solidFill>
                <a:latin typeface="+mn-lt"/>
                <a:cs typeface="Georgia"/>
              </a:rPr>
              <a:t>; </a:t>
            </a:r>
            <a:r>
              <a:rPr lang="en-GB" sz="1000" dirty="0" smtClean="0">
                <a:solidFill>
                  <a:srgbClr val="556169"/>
                </a:solidFill>
                <a:latin typeface="+mn-lt"/>
                <a:cs typeface="Georgia"/>
              </a:rPr>
              <a:t>University of Surrey; Surrey </a:t>
            </a:r>
            <a:r>
              <a:rPr lang="en-GB" sz="1000" dirty="0">
                <a:solidFill>
                  <a:srgbClr val="556169"/>
                </a:solidFill>
                <a:latin typeface="+mn-lt"/>
                <a:cs typeface="Georgia"/>
              </a:rPr>
              <a:t>and Borders NHS </a:t>
            </a:r>
            <a:r>
              <a:rPr lang="en-GB" sz="1000" dirty="0" smtClean="0">
                <a:solidFill>
                  <a:srgbClr val="556169"/>
                </a:solidFill>
                <a:latin typeface="+mn-lt"/>
                <a:cs typeface="Georgia"/>
              </a:rPr>
              <a:t>Trust </a:t>
            </a:r>
            <a:r>
              <a:rPr lang="en-GB" sz="1000" dirty="0" smtClean="0">
                <a:latin typeface="+mn-lt"/>
              </a:rPr>
              <a:t>‘Internet </a:t>
            </a:r>
            <a:r>
              <a:rPr lang="en-GB" sz="1000" dirty="0">
                <a:latin typeface="+mn-lt"/>
              </a:rPr>
              <a:t>of Things’ Test Bed</a:t>
            </a:r>
            <a:endParaRPr lang="en-GB" sz="1000" dirty="0" smtClean="0">
              <a:solidFill>
                <a:srgbClr val="556169"/>
              </a:solidFill>
              <a:latin typeface="+mn-lt"/>
              <a:cs typeface="Georgi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r="22724"/>
          <a:stretch/>
        </p:blipFill>
        <p:spPr>
          <a:xfrm>
            <a:off x="6582686" y="4581128"/>
            <a:ext cx="2309794" cy="167302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23528" y="36978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rgbClr val="556169"/>
                </a:solidFill>
                <a:cs typeface="Georgia"/>
              </a:rPr>
              <a:t>Future</a:t>
            </a:r>
            <a:r>
              <a:rPr lang="en-GB" sz="2800" dirty="0" smtClean="0">
                <a:solidFill>
                  <a:srgbClr val="556169"/>
                </a:solidFill>
                <a:cs typeface="Georgia"/>
              </a:rPr>
              <a:t>?</a:t>
            </a:r>
            <a:endParaRPr lang="en-GB" sz="2800" dirty="0"/>
          </a:p>
        </p:txBody>
      </p:sp>
      <p:sp>
        <p:nvSpPr>
          <p:cNvPr id="22" name="Rectangle 21"/>
          <p:cNvSpPr/>
          <p:nvPr/>
        </p:nvSpPr>
        <p:spPr>
          <a:xfrm>
            <a:off x="251520" y="8367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 smtClean="0">
                <a:solidFill>
                  <a:srgbClr val="556169"/>
                </a:solidFill>
              </a:rPr>
              <a:t>Now:</a:t>
            </a:r>
            <a:endParaRPr lang="en-GB" sz="2800" dirty="0"/>
          </a:p>
        </p:txBody>
      </p:sp>
      <p:sp>
        <p:nvSpPr>
          <p:cNvPr id="23" name="Rectangle 22"/>
          <p:cNvSpPr/>
          <p:nvPr/>
        </p:nvSpPr>
        <p:spPr>
          <a:xfrm>
            <a:off x="395536" y="4221088"/>
            <a:ext cx="134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Smart</a:t>
            </a:r>
            <a:br>
              <a:rPr lang="en-GB" sz="2400" dirty="0" smtClean="0">
                <a:solidFill>
                  <a:srgbClr val="556169"/>
                </a:solidFill>
                <a:cs typeface="Georgia"/>
              </a:rPr>
            </a:br>
            <a:r>
              <a:rPr lang="en-GB" sz="2400" dirty="0" smtClean="0">
                <a:solidFill>
                  <a:srgbClr val="556169"/>
                </a:solidFill>
                <a:cs typeface="Georgia"/>
              </a:rPr>
              <a:t>Cities:</a:t>
            </a:r>
          </a:p>
          <a:p>
            <a:r>
              <a:rPr lang="en-GB" sz="2400" dirty="0" smtClean="0">
                <a:solidFill>
                  <a:srgbClr val="556169"/>
                </a:solidFill>
                <a:cs typeface="Georgia"/>
              </a:rPr>
              <a:t>Traffic sounds,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291402"/>
            <a:ext cx="2849623" cy="15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4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Need more data – data challenges can help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This year: DCASE 2017 challenge and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Computational cost may be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Can use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Many issues to consider:</a:t>
            </a:r>
            <a:br>
              <a:rPr lang="en-GB" dirty="0" smtClean="0"/>
            </a:br>
            <a:r>
              <a:rPr lang="en-GB" dirty="0" smtClean="0"/>
              <a:t>Class structure, weak labels,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How handle privacy &amp; security issues?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505872" y="3034158"/>
            <a:ext cx="2746648" cy="3779218"/>
            <a:chOff x="6228184" y="3109784"/>
            <a:chExt cx="2746648" cy="37792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3633003"/>
              <a:ext cx="2515332" cy="32559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228184" y="3109784"/>
              <a:ext cx="2746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mtClean="0">
                  <a:solidFill>
                    <a:srgbClr val="556169"/>
                  </a:solidFill>
                  <a:latin typeface="Georgia"/>
                  <a:cs typeface="Georgia"/>
                </a:rPr>
                <a:t>Just published: </a:t>
              </a:r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Virtanen, Plumbley, Ellis (</a:t>
              </a:r>
              <a:r>
                <a:rPr lang="en-GB" sz="1400" dirty="0" err="1" smtClean="0">
                  <a:solidFill>
                    <a:srgbClr val="556169"/>
                  </a:solidFill>
                  <a:latin typeface="Georgia"/>
                  <a:cs typeface="Georgia"/>
                </a:rPr>
                <a:t>Eds</a:t>
              </a:r>
              <a:r>
                <a:rPr lang="en-GB" sz="1400" dirty="0" smtClean="0">
                  <a:solidFill>
                    <a:srgbClr val="556169"/>
                  </a:solidFill>
                  <a:latin typeface="Georgia"/>
                  <a:cs typeface="Georgia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544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Data and Data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Algorithm Performance vs Computation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Adventures with Deep Learning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Classes hierarchy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Spatial features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Weakly labelled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Privacy: Are your devices listening to you?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Conclusions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0285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Machine Listening</a:t>
            </a:r>
            <a:endParaRPr lang="en-GB" sz="2903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Sounds: events, environment, alarms, medical, …</a:t>
            </a:r>
          </a:p>
          <a:p>
            <a:r>
              <a:rPr lang="en-GB" dirty="0" smtClean="0"/>
              <a:t>Sound as content		(e.g. music, broadcast speech)</a:t>
            </a:r>
            <a:endParaRPr lang="en-GB" dirty="0"/>
          </a:p>
          <a:p>
            <a:r>
              <a:rPr lang="en-GB" dirty="0" smtClean="0"/>
              <a:t>Sound as information	(e.g. monitoring, communication)</a:t>
            </a:r>
          </a:p>
          <a:p>
            <a:r>
              <a:rPr lang="en-GB" dirty="0" smtClean="0"/>
              <a:t>Many new directions, e.g.:</a:t>
            </a:r>
          </a:p>
          <a:p>
            <a:pPr lvl="1"/>
            <a:r>
              <a:rPr lang="en-GB" dirty="0" smtClean="0"/>
              <a:t>Security (home, professional): glass break, shouts</a:t>
            </a:r>
          </a:p>
          <a:p>
            <a:pPr lvl="1"/>
            <a:r>
              <a:rPr lang="en-GB" dirty="0" smtClean="0"/>
              <a:t>“Legacy </a:t>
            </a:r>
            <a:r>
              <a:rPr lang="en-GB" dirty="0" err="1" smtClean="0"/>
              <a:t>IoT</a:t>
            </a:r>
            <a:r>
              <a:rPr lang="en-GB" dirty="0" smtClean="0"/>
              <a:t>”: monitoring sound-emitting devices</a:t>
            </a:r>
          </a:p>
          <a:p>
            <a:pPr lvl="1"/>
            <a:r>
              <a:rPr lang="en-GB" dirty="0"/>
              <a:t>Assisted living: activity sounds, assistance calls</a:t>
            </a:r>
          </a:p>
          <a:p>
            <a:pPr lvl="1"/>
            <a:r>
              <a:rPr lang="en-GB" dirty="0" smtClean="0"/>
              <a:t>Environmental monitoring: birds, insects, logging</a:t>
            </a:r>
          </a:p>
          <a:p>
            <a:pPr lvl="1"/>
            <a:r>
              <a:rPr lang="en-GB" dirty="0" smtClean="0"/>
              <a:t>Medical sounds: heart, lungs</a:t>
            </a:r>
          </a:p>
          <a:p>
            <a:pPr lvl="1"/>
            <a:r>
              <a:rPr lang="en-GB" dirty="0" smtClean="0"/>
              <a:t>Multimedia </a:t>
            </a:r>
            <a:r>
              <a:rPr lang="en-GB" dirty="0" err="1" smtClean="0"/>
              <a:t>video+sound</a:t>
            </a:r>
            <a:r>
              <a:rPr lang="en-GB" dirty="0" smtClean="0"/>
              <a:t> indexing, tagging</a:t>
            </a:r>
          </a:p>
        </p:txBody>
      </p:sp>
    </p:spTree>
    <p:extLst>
      <p:ext uri="{BB962C8B-B14F-4D97-AF65-F5344CB8AC3E}">
        <p14:creationId xmlns:p14="http://schemas.microsoft.com/office/powerpoint/2010/main" val="3861348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Audio Event Detection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2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49" y="1423081"/>
            <a:ext cx="6540026" cy="46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80606" y="6294541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[Figure: Tuomas Virtanen]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37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ity main">
  <a:themeElements>
    <a:clrScheme name="Custom 1">
      <a:dk1>
        <a:srgbClr val="203D75"/>
      </a:dk1>
      <a:lt1>
        <a:srgbClr val="FFFFFF"/>
      </a:lt1>
      <a:dk2>
        <a:srgbClr val="1F497D"/>
      </a:dk2>
      <a:lt2>
        <a:srgbClr val="A59E94"/>
      </a:lt2>
      <a:accent1>
        <a:srgbClr val="006AA0"/>
      </a:accent1>
      <a:accent2>
        <a:srgbClr val="BD0F30"/>
      </a:accent2>
      <a:accent3>
        <a:srgbClr val="9DAC24"/>
      </a:accent3>
      <a:accent4>
        <a:srgbClr val="672669"/>
      </a:accent4>
      <a:accent5>
        <a:srgbClr val="328C9E"/>
      </a:accent5>
      <a:accent6>
        <a:srgbClr val="EC7520"/>
      </a:accent6>
      <a:hlink>
        <a:srgbClr val="006AA0"/>
      </a:hlink>
      <a:folHlink>
        <a:srgbClr val="6726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rgbClr val="556169"/>
            </a:solidFill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versity main" id="{BC17846F-8EF9-4DDB-B0DF-BB903B827ADD}" vid="{2597B1F8-F21E-4D86-B0C7-9E3FD9761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main</Template>
  <TotalTime>8416</TotalTime>
  <Words>2128</Words>
  <Application>Microsoft Office PowerPoint</Application>
  <PresentationFormat>On-screen Show (4:3)</PresentationFormat>
  <Paragraphs>407</Paragraphs>
  <Slides>63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Adobe Gothic Std B</vt:lpstr>
      <vt:lpstr>Arial</vt:lpstr>
      <vt:lpstr>Calibri</vt:lpstr>
      <vt:lpstr>Cambria</vt:lpstr>
      <vt:lpstr>Cambria Math</vt:lpstr>
      <vt:lpstr>Georgia</vt:lpstr>
      <vt:lpstr>Times New Roman</vt:lpstr>
      <vt:lpstr>University main</vt:lpstr>
      <vt:lpstr>Making Sense of Sounds: Machine Listening in the Real World</vt:lpstr>
      <vt:lpstr>Many thanks to …</vt:lpstr>
      <vt:lpstr>University of Surrey</vt:lpstr>
      <vt:lpstr>PowerPoint Presentation</vt:lpstr>
      <vt:lpstr>Audio Research at Surrey</vt:lpstr>
      <vt:lpstr>PowerPoint Presentation</vt:lpstr>
      <vt:lpstr>Outline</vt:lpstr>
      <vt:lpstr>Introduction: Machine Listening</vt:lpstr>
      <vt:lpstr>Audio Event Detection</vt:lpstr>
      <vt:lpstr>Audio Scene Classification</vt:lpstr>
      <vt:lpstr>Application Examples: Professional Security &amp; Connected Home</vt:lpstr>
      <vt:lpstr>Application Examples: Birdsong Identification</vt:lpstr>
      <vt:lpstr>Data and Data Challenges</vt:lpstr>
      <vt:lpstr>Why Data Challenges?</vt:lpstr>
      <vt:lpstr>Example data challenges</vt:lpstr>
      <vt:lpstr>Detection and Classification of Acoustic Scenes and Events (DCASE 2013)</vt:lpstr>
      <vt:lpstr>Timeline</vt:lpstr>
      <vt:lpstr>Submitted methods for scene classification …</vt:lpstr>
      <vt:lpstr>… and for event detection</vt:lpstr>
      <vt:lpstr>Results (Scene Classification)</vt:lpstr>
      <vt:lpstr>DCASE 2013 outcomes</vt:lpstr>
      <vt:lpstr>CHiME-Home: Domestic Audio Tagging</vt:lpstr>
      <vt:lpstr>CHiME-Home Dataset</vt:lpstr>
      <vt:lpstr>DCASE 2016: Data Challenge and Workshop</vt:lpstr>
      <vt:lpstr>DCASE 2016: A Team Effort</vt:lpstr>
      <vt:lpstr>DCASE 2016: Timeline &amp; Submissions</vt:lpstr>
      <vt:lpstr>Some Issues: Data Class Imbalance</vt:lpstr>
      <vt:lpstr>More recent datasets and challenges</vt:lpstr>
      <vt:lpstr>PowerPoint Presentation</vt:lpstr>
      <vt:lpstr>Algorithm Performance  vs Computation Cost</vt:lpstr>
      <vt:lpstr>Sound recognition in the Internet of Things</vt:lpstr>
      <vt:lpstr>Performance: Detection Error Tradeoff (DET)</vt:lpstr>
      <vt:lpstr>Computational Cost? Operations per Frame</vt:lpstr>
      <vt:lpstr>Performance vs number of operations</vt:lpstr>
      <vt:lpstr>Adventures with Deep Neural Networks</vt:lpstr>
      <vt:lpstr>Pyramid Deep Learning structure</vt:lpstr>
      <vt:lpstr>Asymmetric Deep Audio Encoder (asyDAE)</vt:lpstr>
      <vt:lpstr>asyDAE: Reconstruction error</vt:lpstr>
      <vt:lpstr>Promising EER performance for asyDAE</vt:lpstr>
      <vt:lpstr>Using Class Hierarchy</vt:lpstr>
      <vt:lpstr>Hierachical Acoustic Scene Taxonomy</vt:lpstr>
      <vt:lpstr>Hierarchical pre-training</vt:lpstr>
      <vt:lpstr>Also: Multi-level objective function</vt:lpstr>
      <vt:lpstr>Using Spatial Features</vt:lpstr>
      <vt:lpstr>Using spatial features</vt:lpstr>
      <vt:lpstr>Spatial Features </vt:lpstr>
      <vt:lpstr>Visualising spatial features</vt:lpstr>
      <vt:lpstr>Effect of Interaural magnitude difference (IMD) </vt:lpstr>
      <vt:lpstr>Weakly Labelled Data</vt:lpstr>
      <vt:lpstr>Weakly labelled data</vt:lpstr>
      <vt:lpstr>Joint detection and classification (JDC) model</vt:lpstr>
      <vt:lpstr>Joint Detection-Classification: Results</vt:lpstr>
      <vt:lpstr>JDC for Bird Audio Detection</vt:lpstr>
      <vt:lpstr>DCASE 2017 Audio Tagging (Task 4a)</vt:lpstr>
      <vt:lpstr>Privacy: Are you devices listening to you?</vt:lpstr>
      <vt:lpstr>More and more devices you can talk to…</vt:lpstr>
      <vt:lpstr>Where does the data go?</vt:lpstr>
      <vt:lpstr>But: It doesn’t just respond to you…</vt:lpstr>
      <vt:lpstr>Other ways to misuse “my” voice assistant…</vt:lpstr>
      <vt:lpstr>Privacy impact if data is shared / hacked?</vt:lpstr>
      <vt:lpstr>Conclusions</vt:lpstr>
      <vt:lpstr>Recognizing Everyday Sounds</vt:lpstr>
      <vt:lpstr>Conclusions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Leach</dc:creator>
  <cp:lastModifiedBy>Mark Plumbley</cp:lastModifiedBy>
  <cp:revision>332</cp:revision>
  <cp:lastPrinted>2017-01-18T14:56:54Z</cp:lastPrinted>
  <dcterms:created xsi:type="dcterms:W3CDTF">2011-12-01T11:50:21Z</dcterms:created>
  <dcterms:modified xsi:type="dcterms:W3CDTF">2017-10-18T10:59:38Z</dcterms:modified>
</cp:coreProperties>
</file>